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Lst>
  <p:notesMasterIdLst>
    <p:notesMasterId r:id="rId37"/>
  </p:notesMasterIdLst>
  <p:handoutMasterIdLst>
    <p:handoutMasterId r:id="rId38"/>
  </p:handoutMasterIdLst>
  <p:sldIdLst>
    <p:sldId id="256" r:id="rId2"/>
    <p:sldId id="258" r:id="rId3"/>
    <p:sldId id="257" r:id="rId4"/>
    <p:sldId id="259" r:id="rId5"/>
    <p:sldId id="260" r:id="rId6"/>
    <p:sldId id="261" r:id="rId7"/>
    <p:sldId id="262" r:id="rId8"/>
    <p:sldId id="263" r:id="rId9"/>
    <p:sldId id="264" r:id="rId10"/>
    <p:sldId id="265" r:id="rId11"/>
    <p:sldId id="277" r:id="rId12"/>
    <p:sldId id="276" r:id="rId13"/>
    <p:sldId id="275" r:id="rId14"/>
    <p:sldId id="279" r:id="rId15"/>
    <p:sldId id="288" r:id="rId16"/>
    <p:sldId id="280" r:id="rId17"/>
    <p:sldId id="281" r:id="rId18"/>
    <p:sldId id="268" r:id="rId19"/>
    <p:sldId id="269" r:id="rId20"/>
    <p:sldId id="271" r:id="rId21"/>
    <p:sldId id="272" r:id="rId22"/>
    <p:sldId id="273" r:id="rId23"/>
    <p:sldId id="274" r:id="rId24"/>
    <p:sldId id="266" r:id="rId25"/>
    <p:sldId id="267" r:id="rId26"/>
    <p:sldId id="278" r:id="rId27"/>
    <p:sldId id="282" r:id="rId28"/>
    <p:sldId id="283" r:id="rId29"/>
    <p:sldId id="284" r:id="rId30"/>
    <p:sldId id="285" r:id="rId31"/>
    <p:sldId id="286" r:id="rId32"/>
    <p:sldId id="287" r:id="rId33"/>
    <p:sldId id="290" r:id="rId34"/>
    <p:sldId id="291" r:id="rId35"/>
    <p:sldId id="289" r:id="rId36"/>
  </p:sldIdLst>
  <p:sldSz cx="16256000" cy="9144000"/>
  <p:notesSz cx="6669088" cy="9926638"/>
  <p:defaultTextStyle>
    <a:defPPr>
      <a:defRPr lang="en-US"/>
    </a:defPPr>
    <a:lvl1pPr algn="ctr" rtl="0" fontAlgn="base">
      <a:spcBef>
        <a:spcPct val="0"/>
      </a:spcBef>
      <a:spcAft>
        <a:spcPct val="0"/>
      </a:spcAft>
      <a:defRPr sz="36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36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36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36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3600" kern="1200">
        <a:solidFill>
          <a:srgbClr val="000000"/>
        </a:solidFill>
        <a:latin typeface="Gill Sans" charset="0"/>
        <a:ea typeface="Heiti SC Light" charset="0"/>
        <a:cs typeface="Heiti SC Light" charset="0"/>
        <a:sym typeface="Gill Sans" charset="0"/>
      </a:defRPr>
    </a:lvl5pPr>
    <a:lvl6pPr marL="2286000" algn="l" defTabSz="914400" rtl="0" eaLnBrk="1" latinLnBrk="0" hangingPunct="1">
      <a:defRPr sz="3600" kern="1200">
        <a:solidFill>
          <a:srgbClr val="000000"/>
        </a:solidFill>
        <a:latin typeface="Gill Sans" charset="0"/>
        <a:ea typeface="Heiti SC Light" charset="0"/>
        <a:cs typeface="Heiti SC Light" charset="0"/>
        <a:sym typeface="Gill Sans" charset="0"/>
      </a:defRPr>
    </a:lvl6pPr>
    <a:lvl7pPr marL="2743200" algn="l" defTabSz="914400" rtl="0" eaLnBrk="1" latinLnBrk="0" hangingPunct="1">
      <a:defRPr sz="3600" kern="1200">
        <a:solidFill>
          <a:srgbClr val="000000"/>
        </a:solidFill>
        <a:latin typeface="Gill Sans" charset="0"/>
        <a:ea typeface="Heiti SC Light" charset="0"/>
        <a:cs typeface="Heiti SC Light" charset="0"/>
        <a:sym typeface="Gill Sans" charset="0"/>
      </a:defRPr>
    </a:lvl7pPr>
    <a:lvl8pPr marL="3200400" algn="l" defTabSz="914400" rtl="0" eaLnBrk="1" latinLnBrk="0" hangingPunct="1">
      <a:defRPr sz="3600" kern="1200">
        <a:solidFill>
          <a:srgbClr val="000000"/>
        </a:solidFill>
        <a:latin typeface="Gill Sans" charset="0"/>
        <a:ea typeface="Heiti SC Light" charset="0"/>
        <a:cs typeface="Heiti SC Light" charset="0"/>
        <a:sym typeface="Gill Sans" charset="0"/>
      </a:defRPr>
    </a:lvl8pPr>
    <a:lvl9pPr marL="3657600" algn="l" defTabSz="914400" rtl="0" eaLnBrk="1" latinLnBrk="0" hangingPunct="1">
      <a:defRPr sz="3600" kern="1200">
        <a:solidFill>
          <a:srgbClr val="000000"/>
        </a:solidFill>
        <a:latin typeface="Gill Sans" charset="0"/>
        <a:ea typeface="Heiti SC Light" charset="0"/>
        <a:cs typeface="Heiti SC Light" charset="0"/>
        <a:sym typeface="Gill Sans"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howGuides="1">
      <p:cViewPr varScale="1">
        <p:scale>
          <a:sx n="67" d="100"/>
          <a:sy n="67" d="100"/>
        </p:scale>
        <p:origin x="298" y="62"/>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F639DCE-CD9C-41F3-B342-8AB108C0B92B}" type="datetimeFigureOut">
              <a:rPr lang="de-DE" smtClean="0"/>
              <a:t>05.10.2020</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B13E806-EF33-480A-9E5F-2B34C06C8446}" type="slidenum">
              <a:rPr lang="de-DE" smtClean="0"/>
              <a:t>‹Nr.›</a:t>
            </a:fld>
            <a:endParaRPr lang="de-DE"/>
          </a:p>
        </p:txBody>
      </p:sp>
    </p:spTree>
    <p:extLst>
      <p:ext uri="{BB962C8B-B14F-4D97-AF65-F5344CB8AC3E}">
        <p14:creationId xmlns:p14="http://schemas.microsoft.com/office/powerpoint/2010/main" val="104208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42C70144-C371-441E-87AC-06F3416901EF}" type="datetimeFigureOut">
              <a:rPr lang="de-DE" smtClean="0"/>
              <a:t>05.10.2020</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17DC4AD-FDC6-4C97-82D1-719DC79DC1E2}" type="slidenum">
              <a:rPr lang="de-DE" smtClean="0"/>
              <a:t>‹Nr.›</a:t>
            </a:fld>
            <a:endParaRPr lang="de-DE"/>
          </a:p>
        </p:txBody>
      </p:sp>
    </p:spTree>
    <p:extLst>
      <p:ext uri="{BB962C8B-B14F-4D97-AF65-F5344CB8AC3E}">
        <p14:creationId xmlns:p14="http://schemas.microsoft.com/office/powerpoint/2010/main" val="206390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75" r="12062" b="5572"/>
          <a:stretch/>
        </p:blipFill>
        <p:spPr>
          <a:xfrm>
            <a:off x="-16000" y="0"/>
            <a:ext cx="16272000" cy="9144000"/>
          </a:xfrm>
          <a:prstGeom prst="rect">
            <a:avLst/>
          </a:prstGeom>
        </p:spPr>
      </p:pic>
      <p:sp>
        <p:nvSpPr>
          <p:cNvPr id="5" name="Untertitel 2"/>
          <p:cNvSpPr>
            <a:spLocks noGrp="1"/>
          </p:cNvSpPr>
          <p:nvPr>
            <p:ph type="subTitle" idx="1" hasCustomPrompt="1"/>
          </p:nvPr>
        </p:nvSpPr>
        <p:spPr>
          <a:xfrm>
            <a:off x="927200" y="2363788"/>
            <a:ext cx="5459561" cy="22082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Untertitel durch Klicken bearbeiten</a:t>
            </a:r>
            <a:endParaRPr lang="de-DE" dirty="0"/>
          </a:p>
        </p:txBody>
      </p:sp>
      <p:sp>
        <p:nvSpPr>
          <p:cNvPr id="6"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10" name="Titelplatzhalter 1"/>
          <p:cNvSpPr>
            <a:spLocks noGrp="1"/>
          </p:cNvSpPr>
          <p:nvPr>
            <p:ph type="title" hasCustomPrompt="1"/>
          </p:nvPr>
        </p:nvSpPr>
        <p:spPr>
          <a:xfrm>
            <a:off x="927200" y="992044"/>
            <a:ext cx="14401600" cy="915660"/>
          </a:xfrm>
          <a:prstGeom prst="rect">
            <a:avLst/>
          </a:prstGeom>
          <a:effectLst>
            <a:outerShdw blurRad="50800" dist="38100" dir="2700000" algn="tl" rotWithShape="0">
              <a:schemeClr val="tx1">
                <a:alpha val="40000"/>
              </a:schemeClr>
            </a:outerShdw>
          </a:effectLst>
        </p:spPr>
        <p:txBody>
          <a:bodyPr vert="horz" lIns="91440" tIns="45720" rIns="91440" bIns="45720" rtlCol="0" anchor="ctr">
            <a:noAutofit/>
          </a:bodyPr>
          <a:lstStyle>
            <a:lvl1pPr>
              <a:defRPr sz="6000">
                <a:solidFill>
                  <a:schemeClr val="bg1"/>
                </a:solidFill>
                <a:effectLst>
                  <a:outerShdw blurRad="50800" dist="50800" dir="5400000" algn="ctr" rotWithShape="0">
                    <a:schemeClr val="tx1"/>
                  </a:outerShdw>
                </a:effectLst>
              </a:defRPr>
            </a:lvl1pPr>
          </a:lstStyle>
          <a:p>
            <a:r>
              <a:rPr lang="de-DE" dirty="0" smtClean="0"/>
              <a:t>Titel durch Klicken bearbeiten</a:t>
            </a:r>
            <a:endParaRPr lang="de-DE" dirty="0"/>
          </a:p>
        </p:txBody>
      </p:sp>
    </p:spTree>
    <p:extLst>
      <p:ext uri="{BB962C8B-B14F-4D97-AF65-F5344CB8AC3E}">
        <p14:creationId xmlns:p14="http://schemas.microsoft.com/office/powerpoint/2010/main" val="2435282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02718" y="1547664"/>
            <a:ext cx="14380839" cy="2232248"/>
          </a:xfrm>
        </p:spPr>
        <p:txBody>
          <a:bodyPr anchor="ctr" anchorCtr="0">
            <a:noAutofit/>
          </a:bodyPr>
          <a:lstStyle>
            <a:lvl1pPr algn="l">
              <a:defRPr sz="6000"/>
            </a:lvl1pPr>
          </a:lstStyle>
          <a:p>
            <a:r>
              <a:rPr lang="de-DE" dirty="0" smtClean="0"/>
              <a:t>Titel durch Klicken bearbeiten</a:t>
            </a:r>
            <a:endParaRPr lang="de-DE" dirty="0"/>
          </a:p>
        </p:txBody>
      </p:sp>
      <p:sp>
        <p:nvSpPr>
          <p:cNvPr id="5" name="Untertitel 2"/>
          <p:cNvSpPr>
            <a:spLocks noGrp="1"/>
          </p:cNvSpPr>
          <p:nvPr>
            <p:ph type="subTitle" idx="1" hasCustomPrompt="1"/>
          </p:nvPr>
        </p:nvSpPr>
        <p:spPr>
          <a:xfrm>
            <a:off x="902718" y="3995936"/>
            <a:ext cx="12320238" cy="22082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Untertitel durch Klicken bearbeiten</a:t>
            </a:r>
            <a:endParaRPr lang="de-DE" dirty="0"/>
          </a:p>
        </p:txBody>
      </p:sp>
      <p:sp>
        <p:nvSpPr>
          <p:cNvPr id="6"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7" name="Datumsplatzhalter 12"/>
          <p:cNvSpPr>
            <a:spLocks noGrp="1"/>
          </p:cNvSpPr>
          <p:nvPr>
            <p:ph type="dt" sz="half" idx="2"/>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C5C1DEBC-78AF-47C5-BFA0-A4C28C8B843D}" type="datetime4">
              <a:rPr lang="de-DE" smtClean="0"/>
              <a:t>5. Oktober 2020</a:t>
            </a:fld>
            <a:endParaRPr lang="de-DE" dirty="0"/>
          </a:p>
        </p:txBody>
      </p:sp>
    </p:spTree>
    <p:extLst>
      <p:ext uri="{BB962C8B-B14F-4D97-AF65-F5344CB8AC3E}">
        <p14:creationId xmlns:p14="http://schemas.microsoft.com/office/powerpoint/2010/main" val="4134861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durch Klicken bearbeiten</a:t>
            </a:r>
            <a:endParaRPr lang="de-DE" dirty="0"/>
          </a:p>
        </p:txBody>
      </p:sp>
      <p:sp>
        <p:nvSpPr>
          <p:cNvPr id="5" name="Inhaltsplatzhalter 2"/>
          <p:cNvSpPr>
            <a:spLocks noGrp="1"/>
          </p:cNvSpPr>
          <p:nvPr>
            <p:ph idx="1"/>
          </p:nvPr>
        </p:nvSpPr>
        <p:spPr>
          <a:xfrm>
            <a:off x="927200" y="2103834"/>
            <a:ext cx="14401600" cy="570852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7" name="Datumsplatzhalter 12"/>
          <p:cNvSpPr>
            <a:spLocks noGrp="1"/>
          </p:cNvSpPr>
          <p:nvPr>
            <p:ph type="dt" sz="half" idx="2"/>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455CF1B1-3244-425E-BFCD-0F2F7C280685}" type="datetime4">
              <a:rPr lang="de-DE" smtClean="0"/>
              <a:t>5. Oktober 2020</a:t>
            </a:fld>
            <a:endParaRPr lang="de-DE" dirty="0"/>
          </a:p>
        </p:txBody>
      </p:sp>
    </p:spTree>
    <p:extLst>
      <p:ext uri="{BB962C8B-B14F-4D97-AF65-F5344CB8AC3E}">
        <p14:creationId xmlns:p14="http://schemas.microsoft.com/office/powerpoint/2010/main" val="457100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durch Klicken bearbeiten</a:t>
            </a:r>
            <a:endParaRPr lang="de-DE" dirty="0"/>
          </a:p>
        </p:txBody>
      </p:sp>
      <p:sp>
        <p:nvSpPr>
          <p:cNvPr id="5" name="Inhaltsplatzhalter 2"/>
          <p:cNvSpPr>
            <a:spLocks noGrp="1"/>
          </p:cNvSpPr>
          <p:nvPr>
            <p:ph sz="half" idx="1"/>
          </p:nvPr>
        </p:nvSpPr>
        <p:spPr>
          <a:xfrm>
            <a:off x="927200" y="2142754"/>
            <a:ext cx="6934200" cy="566960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3"/>
          <p:cNvSpPr>
            <a:spLocks noGrp="1"/>
          </p:cNvSpPr>
          <p:nvPr>
            <p:ph sz="half" idx="2"/>
          </p:nvPr>
        </p:nvSpPr>
        <p:spPr>
          <a:xfrm>
            <a:off x="8356892" y="2142754"/>
            <a:ext cx="6971908" cy="566960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8" name="Datumsplatzhalter 12"/>
          <p:cNvSpPr>
            <a:spLocks noGrp="1"/>
          </p:cNvSpPr>
          <p:nvPr>
            <p:ph type="dt" sz="half" idx="10"/>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5836AEDF-309E-4DBD-95B6-2DB3ED6F9B8A}" type="datetime4">
              <a:rPr lang="de-DE" smtClean="0"/>
              <a:t>5. Oktober 2020</a:t>
            </a:fld>
            <a:endParaRPr lang="de-DE" dirty="0"/>
          </a:p>
        </p:txBody>
      </p:sp>
    </p:spTree>
    <p:extLst>
      <p:ext uri="{BB962C8B-B14F-4D97-AF65-F5344CB8AC3E}">
        <p14:creationId xmlns:p14="http://schemas.microsoft.com/office/powerpoint/2010/main" val="30914616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durch Klicken bearbeiten</a:t>
            </a:r>
            <a:endParaRPr lang="de-DE" dirty="0"/>
          </a:p>
        </p:txBody>
      </p:sp>
      <p:sp>
        <p:nvSpPr>
          <p:cNvPr id="5"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6" name="Datumsplatzhalter 12"/>
          <p:cNvSpPr>
            <a:spLocks noGrp="1"/>
          </p:cNvSpPr>
          <p:nvPr>
            <p:ph type="dt" sz="half" idx="2"/>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8362BB9-12EE-4B8E-9CCA-68C0E2C691A0}" type="datetime4">
              <a:rPr lang="de-DE" smtClean="0"/>
              <a:t>5. Oktober 2020</a:t>
            </a:fld>
            <a:endParaRPr lang="de-DE" dirty="0"/>
          </a:p>
        </p:txBody>
      </p:sp>
    </p:spTree>
    <p:extLst>
      <p:ext uri="{BB962C8B-B14F-4D97-AF65-F5344CB8AC3E}">
        <p14:creationId xmlns:p14="http://schemas.microsoft.com/office/powerpoint/2010/main" val="10424088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5"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6" name="Datumsplatzhalter 12"/>
          <p:cNvSpPr>
            <a:spLocks noGrp="1"/>
          </p:cNvSpPr>
          <p:nvPr>
            <p:ph type="dt" sz="half" idx="2"/>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558F5D1A-7C5C-4E80-8B27-F32F76036BEF}" type="datetime4">
              <a:rPr lang="de-DE" smtClean="0"/>
              <a:t>5. Oktober 2020</a:t>
            </a:fld>
            <a:endParaRPr lang="de-DE" dirty="0"/>
          </a:p>
        </p:txBody>
      </p:sp>
      <p:sp>
        <p:nvSpPr>
          <p:cNvPr id="3" name="Bildplatzhalter 2"/>
          <p:cNvSpPr>
            <a:spLocks noGrp="1"/>
          </p:cNvSpPr>
          <p:nvPr>
            <p:ph type="pic" sz="quarter" idx="10"/>
          </p:nvPr>
        </p:nvSpPr>
        <p:spPr>
          <a:xfrm>
            <a:off x="0" y="0"/>
            <a:ext cx="16256000" cy="8027988"/>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4247583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durch Klicken bearbeiten</a:t>
            </a:r>
            <a:endParaRPr lang="de-DE" dirty="0"/>
          </a:p>
        </p:txBody>
      </p:sp>
      <p:sp>
        <p:nvSpPr>
          <p:cNvPr id="5" name="Inhaltsplatzhalter 2"/>
          <p:cNvSpPr>
            <a:spLocks noGrp="1"/>
          </p:cNvSpPr>
          <p:nvPr>
            <p:ph idx="1" hasCustomPrompt="1"/>
          </p:nvPr>
        </p:nvSpPr>
        <p:spPr>
          <a:xfrm>
            <a:off x="6687840" y="2113274"/>
            <a:ext cx="8640960" cy="56990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extplatzhalter 3"/>
          <p:cNvSpPr>
            <a:spLocks noGrp="1"/>
          </p:cNvSpPr>
          <p:nvPr>
            <p:ph type="body" sz="half" idx="2" hasCustomPrompt="1"/>
          </p:nvPr>
        </p:nvSpPr>
        <p:spPr>
          <a:xfrm>
            <a:off x="927200" y="2113274"/>
            <a:ext cx="5243512" cy="569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err="1" smtClean="0"/>
              <a:t>Textt</a:t>
            </a:r>
            <a:r>
              <a:rPr lang="de-DE" dirty="0" smtClean="0"/>
              <a:t> bearbeiten</a:t>
            </a:r>
          </a:p>
        </p:txBody>
      </p:sp>
      <p:sp>
        <p:nvSpPr>
          <p:cNvPr id="7"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8" name="Datumsplatzhalter 12"/>
          <p:cNvSpPr>
            <a:spLocks noGrp="1"/>
          </p:cNvSpPr>
          <p:nvPr>
            <p:ph type="dt" sz="half" idx="10"/>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78F-AA2F-4B69-A24D-4B35F4728633}" type="datetime4">
              <a:rPr lang="de-DE" smtClean="0"/>
              <a:t>5. Oktober 2020</a:t>
            </a:fld>
            <a:endParaRPr lang="de-DE" dirty="0"/>
          </a:p>
        </p:txBody>
      </p:sp>
    </p:spTree>
    <p:extLst>
      <p:ext uri="{BB962C8B-B14F-4D97-AF65-F5344CB8AC3E}">
        <p14:creationId xmlns:p14="http://schemas.microsoft.com/office/powerpoint/2010/main" val="1144940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durch Klicken bearbeiten</a:t>
            </a:r>
            <a:endParaRPr lang="de-DE" dirty="0"/>
          </a:p>
        </p:txBody>
      </p:sp>
      <p:sp>
        <p:nvSpPr>
          <p:cNvPr id="5" name="Bildplatzhalter 2"/>
          <p:cNvSpPr>
            <a:spLocks noGrp="1"/>
          </p:cNvSpPr>
          <p:nvPr>
            <p:ph type="pic" idx="1"/>
          </p:nvPr>
        </p:nvSpPr>
        <p:spPr>
          <a:xfrm>
            <a:off x="6687840" y="2113273"/>
            <a:ext cx="8640960" cy="5693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6" name="Textplatzhalter 3"/>
          <p:cNvSpPr>
            <a:spLocks noGrp="1"/>
          </p:cNvSpPr>
          <p:nvPr>
            <p:ph type="body" sz="half" idx="2" hasCustomPrompt="1"/>
          </p:nvPr>
        </p:nvSpPr>
        <p:spPr>
          <a:xfrm>
            <a:off x="914780" y="2113273"/>
            <a:ext cx="5485027" cy="56935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 bearbeiten</a:t>
            </a:r>
          </a:p>
        </p:txBody>
      </p:sp>
      <p:sp>
        <p:nvSpPr>
          <p:cNvPr id="7" name="Foliennummernplatzhalter 14"/>
          <p:cNvSpPr>
            <a:spLocks noGrp="1"/>
          </p:cNvSpPr>
          <p:nvPr>
            <p:ph type="sldNum" sz="quarter" idx="4"/>
          </p:nvPr>
        </p:nvSpPr>
        <p:spPr>
          <a:xfrm>
            <a:off x="15308039" y="8281970"/>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8" name="Datumsplatzhalter 12"/>
          <p:cNvSpPr>
            <a:spLocks noGrp="1"/>
          </p:cNvSpPr>
          <p:nvPr>
            <p:ph type="dt" sz="half" idx="10"/>
          </p:nvPr>
        </p:nvSpPr>
        <p:spPr>
          <a:xfrm>
            <a:off x="14095538" y="300699"/>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3C33EC7-338E-4E13-87E2-816FB50BCAC0}" type="datetime4">
              <a:rPr lang="de-DE" smtClean="0"/>
              <a:t>5. Oktober 2020</a:t>
            </a:fld>
            <a:endParaRPr lang="de-DE" dirty="0"/>
          </a:p>
        </p:txBody>
      </p:sp>
    </p:spTree>
    <p:extLst>
      <p:ext uri="{BB962C8B-B14F-4D97-AF65-F5344CB8AC3E}">
        <p14:creationId xmlns:p14="http://schemas.microsoft.com/office/powerpoint/2010/main" val="2482399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b="6851"/>
          <a:stretch/>
        </p:blipFill>
        <p:spPr bwMode="auto">
          <a:xfrm>
            <a:off x="10792296" y="8110539"/>
            <a:ext cx="5054600"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elplatzhalter 1"/>
          <p:cNvSpPr>
            <a:spLocks noGrp="1"/>
          </p:cNvSpPr>
          <p:nvPr>
            <p:ph type="title"/>
          </p:nvPr>
        </p:nvSpPr>
        <p:spPr>
          <a:xfrm>
            <a:off x="927200" y="992044"/>
            <a:ext cx="14401600" cy="91566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927200" y="2117253"/>
            <a:ext cx="14410571" cy="5735074"/>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pic>
        <p:nvPicPr>
          <p:cNvPr id="7" name="Picture 1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49559" y="8281970"/>
            <a:ext cx="2957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Line 14"/>
          <p:cNvSpPr>
            <a:spLocks noChangeShapeType="1"/>
          </p:cNvSpPr>
          <p:nvPr userDrawn="1"/>
        </p:nvSpPr>
        <p:spPr bwMode="auto">
          <a:xfrm rot="10800000" flipH="1">
            <a:off x="-20638" y="8081963"/>
            <a:ext cx="16294101" cy="28575"/>
          </a:xfrm>
          <a:prstGeom prst="line">
            <a:avLst/>
          </a:prstGeom>
          <a:noFill/>
          <a:ln w="25400">
            <a:solidFill>
              <a:srgbClr val="CDCDCD"/>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de-DE"/>
          </a:p>
        </p:txBody>
      </p:sp>
      <p:sp>
        <p:nvSpPr>
          <p:cNvPr id="12" name="Foliennummernplatzhalter 14"/>
          <p:cNvSpPr>
            <a:spLocks noGrp="1"/>
          </p:cNvSpPr>
          <p:nvPr>
            <p:ph type="sldNum" sz="quarter" idx="4"/>
          </p:nvPr>
        </p:nvSpPr>
        <p:spPr>
          <a:xfrm>
            <a:off x="15461181" y="8331182"/>
            <a:ext cx="571848"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A587F90-9D41-4027-B0C3-08DC3C18F5D2}" type="slidenum">
              <a:rPr lang="de-DE" smtClean="0"/>
              <a:t>‹Nr.›</a:t>
            </a:fld>
            <a:endParaRPr lang="de-DE" dirty="0"/>
          </a:p>
        </p:txBody>
      </p:sp>
      <p:sp>
        <p:nvSpPr>
          <p:cNvPr id="13" name="Datumsplatzhalter 12"/>
          <p:cNvSpPr>
            <a:spLocks noGrp="1"/>
          </p:cNvSpPr>
          <p:nvPr>
            <p:ph type="dt" sz="half" idx="2"/>
          </p:nvPr>
        </p:nvSpPr>
        <p:spPr>
          <a:xfrm>
            <a:off x="14248680" y="296720"/>
            <a:ext cx="1784349"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00D8E4C-BDA1-4A8B-8F19-85A42332C31A}" type="datetime4">
              <a:rPr lang="de-DE" smtClean="0"/>
              <a:t>5. Oktober 2020</a:t>
            </a:fld>
            <a:endParaRPr lang="de-DE" dirty="0"/>
          </a:p>
        </p:txBody>
      </p:sp>
    </p:spTree>
    <p:extLst>
      <p:ext uri="{BB962C8B-B14F-4D97-AF65-F5344CB8AC3E}">
        <p14:creationId xmlns:p14="http://schemas.microsoft.com/office/powerpoint/2010/main" val="3712974310"/>
      </p:ext>
    </p:extLst>
  </p:cSld>
  <p:clrMap bg1="lt1" tx1="dk1" bg2="lt2" tx2="dk2" accent1="accent1" accent2="accent2" accent3="accent3" accent4="accent4" accent5="accent5" accent6="accent6" hlink="hlink" folHlink="folHlink"/>
  <p:sldLayoutIdLst>
    <p:sldLayoutId id="2147483730" r:id="rId1"/>
    <p:sldLayoutId id="2147483683" r:id="rId2"/>
    <p:sldLayoutId id="2147483684" r:id="rId3"/>
    <p:sldLayoutId id="2147483685" r:id="rId4"/>
    <p:sldLayoutId id="2147483686" r:id="rId5"/>
    <p:sldLayoutId id="2147483687" r:id="rId6"/>
    <p:sldLayoutId id="2147483688" r:id="rId7"/>
    <p:sldLayoutId id="2147483689" r:id="rId8"/>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450850" indent="-450850" algn="l" defTabSz="914400" rtl="0" eaLnBrk="1" latinLnBrk="0" hangingPunct="1">
        <a:lnSpc>
          <a:spcPct val="150000"/>
        </a:lnSpc>
        <a:spcBef>
          <a:spcPts val="1000"/>
        </a:spcBef>
        <a:buFontTx/>
        <a:buBlip>
          <a:blip r:embed="rId12"/>
        </a:buBlip>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1688" indent="-344488" algn="l" defTabSz="914400" rtl="0" eaLnBrk="1" latinLnBrk="0" hangingPunct="1">
        <a:lnSpc>
          <a:spcPct val="150000"/>
        </a:lnSpc>
        <a:spcBef>
          <a:spcPts val="500"/>
        </a:spcBef>
        <a:buClr>
          <a:schemeClr val="bg1">
            <a:lumMod val="65000"/>
          </a:schemeClr>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62050" indent="-360363" algn="l" defTabSz="914400" rtl="0" eaLnBrk="1" latinLnBrk="0" hangingPunct="1">
        <a:lnSpc>
          <a:spcPct val="90000"/>
        </a:lnSpc>
        <a:spcBef>
          <a:spcPts val="500"/>
        </a:spcBef>
        <a:buClr>
          <a:schemeClr val="bg1">
            <a:lumMod val="65000"/>
          </a:schemeClr>
        </a:buClr>
        <a:buFont typeface="Symbol" panose="05050102010706020507" pitchFamily="18"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24000" indent="-361950" algn="l" defTabSz="914400" rtl="0" eaLnBrk="1" latinLnBrk="0" hangingPunct="1">
        <a:lnSpc>
          <a:spcPct val="90000"/>
        </a:lnSpc>
        <a:spcBef>
          <a:spcPts val="500"/>
        </a:spcBef>
        <a:buClr>
          <a:schemeClr val="bg1">
            <a:lumMod val="65000"/>
          </a:schemeClr>
        </a:buClr>
        <a:buFont typeface="Courier New" panose="02070309020205020404" pitchFamily="49" charset="0"/>
        <a:buChar char="o"/>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eiko_Zertifikat_HygCen_2019-nCov_GK.PDF" TargetMode="External"/><Relationship Id="rId7" Type="http://schemas.openxmlformats.org/officeDocument/2006/relationships/hyperlink" Target="Meiko_UPster_K-M280_Zeichnung_S00082520.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eiko_UPster_K-M280_Datenblatt_S00082520_DS.PDF" TargetMode="External"/><Relationship Id="rId4" Type="http://schemas.openxmlformats.org/officeDocument/2006/relationships/hyperlink" Target="Zippl_Vergleich_Anlagen_%20Gl&#228;serreinigung%202020_D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it.ly/2y0Cvl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it.ly/2y0Cvl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it.ly/2y0Cvl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Sp&#252;lboy%20Covid-19.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smtClean="0"/>
              <a:t>Aktuelle Informationen</a:t>
            </a:r>
          </a:p>
          <a:p>
            <a:endParaRPr lang="de-DE" dirty="0"/>
          </a:p>
          <a:p>
            <a:endParaRPr lang="de-DE" dirty="0"/>
          </a:p>
        </p:txBody>
      </p:sp>
      <p:sp>
        <p:nvSpPr>
          <p:cNvPr id="3" name="Foliennummernplatzhalter 2"/>
          <p:cNvSpPr>
            <a:spLocks noGrp="1"/>
          </p:cNvSpPr>
          <p:nvPr>
            <p:ph type="sldNum" sz="quarter" idx="4"/>
          </p:nvPr>
        </p:nvSpPr>
        <p:spPr/>
        <p:txBody>
          <a:bodyPr/>
          <a:lstStyle/>
          <a:p>
            <a:fld id="{AA587F90-9D41-4027-B0C3-08DC3C18F5D2}" type="slidenum">
              <a:rPr lang="de-DE" smtClean="0"/>
              <a:t>1</a:t>
            </a:fld>
            <a:endParaRPr lang="de-DE" dirty="0"/>
          </a:p>
        </p:txBody>
      </p:sp>
      <p:sp>
        <p:nvSpPr>
          <p:cNvPr id="4" name="Titel 3"/>
          <p:cNvSpPr>
            <a:spLocks noGrp="1"/>
          </p:cNvSpPr>
          <p:nvPr>
            <p:ph type="title"/>
          </p:nvPr>
        </p:nvSpPr>
        <p:spPr/>
        <p:txBody>
          <a:bodyPr/>
          <a:lstStyle/>
          <a:p>
            <a:r>
              <a:rPr lang="de-DE" dirty="0" smtClean="0"/>
              <a:t>Gläserhygiene auf Veranstaltungen</a:t>
            </a:r>
            <a:endParaRPr lang="de-DE" dirty="0"/>
          </a:p>
        </p:txBody>
      </p:sp>
    </p:spTree>
    <p:extLst>
      <p:ext uri="{BB962C8B-B14F-4D97-AF65-F5344CB8AC3E}">
        <p14:creationId xmlns:p14="http://schemas.microsoft.com/office/powerpoint/2010/main" val="2378308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10</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689632" cy="60486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		</a:t>
            </a:r>
            <a:endParaRPr lang="de-DE" sz="1800" b="1" dirty="0"/>
          </a:p>
          <a:p>
            <a:pPr marL="857250" lvl="1" indent="-400050" algn="l">
              <a:lnSpc>
                <a:spcPct val="100000"/>
              </a:lnSpc>
              <a:buFont typeface="+mj-lt"/>
              <a:buAutoNum type="romanUcPeriod" startAt="4"/>
            </a:pPr>
            <a:r>
              <a:rPr lang="de-DE" sz="1400" dirty="0" smtClean="0"/>
              <a:t>Reinigung in einer Bandspülmaschine</a:t>
            </a:r>
          </a:p>
          <a:p>
            <a:pPr marL="857250" lvl="1" indent="-400050" algn="l">
              <a:lnSpc>
                <a:spcPct val="100000"/>
              </a:lnSpc>
              <a:buFont typeface="+mj-lt"/>
              <a:buAutoNum type="romanUcPeriod" startAt="4"/>
            </a:pPr>
            <a:endParaRPr lang="de-DE" sz="1400" dirty="0"/>
          </a:p>
          <a:p>
            <a:pPr marL="285750" indent="-285750">
              <a:lnSpc>
                <a:spcPct val="100000"/>
              </a:lnSpc>
              <a:buFontTx/>
              <a:buChar char="-"/>
            </a:pPr>
            <a:endParaRPr lang="de-DE" sz="1800" dirty="0" smtClean="0"/>
          </a:p>
          <a:p>
            <a:pPr marL="285750" indent="-285750">
              <a:buFontTx/>
              <a:buChar char="-"/>
            </a:pPr>
            <a:endParaRPr lang="de-DE" sz="1600" dirty="0" smtClean="0"/>
          </a:p>
          <a:p>
            <a:pPr marL="285750" indent="-285750">
              <a:buFontTx/>
              <a:buChar char="-"/>
            </a:pPr>
            <a:endParaRPr lang="de-DE" sz="1600" dirty="0"/>
          </a:p>
        </p:txBody>
      </p:sp>
      <p:pic>
        <p:nvPicPr>
          <p:cNvPr id="9" name="Grafik 8"/>
          <p:cNvPicPr>
            <a:picLocks noChangeAspect="1"/>
          </p:cNvPicPr>
          <p:nvPr/>
        </p:nvPicPr>
        <p:blipFill>
          <a:blip r:embed="rId2"/>
          <a:stretch>
            <a:fillRect/>
          </a:stretch>
        </p:blipFill>
        <p:spPr>
          <a:xfrm>
            <a:off x="9919074" y="1876806"/>
            <a:ext cx="4176464" cy="3601226"/>
          </a:xfrm>
          <a:prstGeom prst="rect">
            <a:avLst/>
          </a:prstGeom>
        </p:spPr>
      </p:pic>
      <p:sp>
        <p:nvSpPr>
          <p:cNvPr id="10" name="Textfeld 9"/>
          <p:cNvSpPr txBox="1"/>
          <p:nvPr/>
        </p:nvSpPr>
        <p:spPr>
          <a:xfrm>
            <a:off x="8931607" y="5732511"/>
            <a:ext cx="6151397" cy="1200329"/>
          </a:xfrm>
          <a:prstGeom prst="rect">
            <a:avLst/>
          </a:prstGeom>
          <a:noFill/>
        </p:spPr>
        <p:txBody>
          <a:bodyPr wrap="square" rtlCol="0">
            <a:spAutoFit/>
          </a:bodyPr>
          <a:lstStyle/>
          <a:p>
            <a:pPr algn="l"/>
            <a:r>
              <a:rPr lang="de-DE" sz="1800" dirty="0" smtClean="0"/>
              <a:t>Bandspülmaschine der Fa. </a:t>
            </a:r>
            <a:r>
              <a:rPr lang="de-DE" sz="1800" dirty="0" err="1" smtClean="0"/>
              <a:t>Meiko</a:t>
            </a:r>
            <a:endParaRPr lang="de-DE" sz="1800" dirty="0" smtClean="0"/>
          </a:p>
          <a:p>
            <a:pPr algn="l"/>
            <a:endParaRPr lang="de-DE" sz="1800" dirty="0" smtClean="0"/>
          </a:p>
          <a:p>
            <a:pPr marL="285750" indent="-285750" algn="l">
              <a:buFontTx/>
              <a:buChar char="-"/>
            </a:pPr>
            <a:r>
              <a:rPr lang="de-DE" sz="1800" dirty="0" smtClean="0"/>
              <a:t>Hier in der Abbildung als mobile Containervariante</a:t>
            </a:r>
          </a:p>
          <a:p>
            <a:pPr marL="285750" indent="-285750" algn="l">
              <a:buFontTx/>
              <a:buChar char="-"/>
            </a:pPr>
            <a:endParaRPr lang="de-DE" sz="1800" dirty="0"/>
          </a:p>
        </p:txBody>
      </p:sp>
      <p:sp>
        <p:nvSpPr>
          <p:cNvPr id="11" name="Textfeld 10"/>
          <p:cNvSpPr txBox="1"/>
          <p:nvPr/>
        </p:nvSpPr>
        <p:spPr>
          <a:xfrm>
            <a:off x="832859" y="5732512"/>
            <a:ext cx="6151397" cy="1477328"/>
          </a:xfrm>
          <a:prstGeom prst="rect">
            <a:avLst/>
          </a:prstGeom>
          <a:noFill/>
        </p:spPr>
        <p:txBody>
          <a:bodyPr wrap="square" rtlCol="0">
            <a:spAutoFit/>
          </a:bodyPr>
          <a:lstStyle/>
          <a:p>
            <a:pPr algn="l"/>
            <a:r>
              <a:rPr lang="de-DE" sz="1800" dirty="0" smtClean="0"/>
              <a:t>Bandspülmaschine der Fa. Zippel</a:t>
            </a:r>
          </a:p>
          <a:p>
            <a:pPr algn="l"/>
            <a:endParaRPr lang="de-DE" sz="1800" dirty="0" smtClean="0"/>
          </a:p>
          <a:p>
            <a:pPr marL="285750" indent="-285750" algn="l">
              <a:buFontTx/>
              <a:buChar char="-"/>
            </a:pPr>
            <a:r>
              <a:rPr lang="de-DE" sz="1800" dirty="0" smtClean="0"/>
              <a:t>In drei Ausführungen erhältlich (hier die mittlere Variante)</a:t>
            </a:r>
          </a:p>
          <a:p>
            <a:pPr marL="285750" indent="-285750" algn="l">
              <a:buFontTx/>
              <a:buChar char="-"/>
            </a:pPr>
            <a:endParaRPr lang="de-DE" sz="1800" dirty="0"/>
          </a:p>
        </p:txBody>
      </p:sp>
      <p:sp>
        <p:nvSpPr>
          <p:cNvPr id="12" name="Textfeld 11"/>
          <p:cNvSpPr txBox="1"/>
          <p:nvPr/>
        </p:nvSpPr>
        <p:spPr>
          <a:xfrm>
            <a:off x="10000208" y="6785174"/>
            <a:ext cx="4881658" cy="307777"/>
          </a:xfrm>
          <a:prstGeom prst="rect">
            <a:avLst/>
          </a:prstGeom>
          <a:noFill/>
        </p:spPr>
        <p:txBody>
          <a:bodyPr wrap="square" rtlCol="0">
            <a:spAutoFit/>
          </a:bodyPr>
          <a:lstStyle/>
          <a:p>
            <a:r>
              <a:rPr lang="de-DE" sz="1400" dirty="0" smtClean="0">
                <a:hlinkClick r:id="rId3" action="ppaction://hlinkfile"/>
              </a:rPr>
              <a:t>Informationsdatenblatt zu </a:t>
            </a:r>
            <a:r>
              <a:rPr lang="de-DE" sz="1400" dirty="0" err="1" smtClean="0">
                <a:hlinkClick r:id="rId3" action="ppaction://hlinkfile"/>
              </a:rPr>
              <a:t>behüllte</a:t>
            </a:r>
            <a:r>
              <a:rPr lang="de-DE" sz="1400" dirty="0" smtClean="0">
                <a:hlinkClick r:id="rId3" action="ppaction://hlinkfile"/>
              </a:rPr>
              <a:t> Viren (u.a. </a:t>
            </a:r>
            <a:r>
              <a:rPr lang="de-DE" sz="1400" dirty="0" err="1" smtClean="0">
                <a:hlinkClick r:id="rId3" action="ppaction://hlinkfile"/>
              </a:rPr>
              <a:t>Covid</a:t>
            </a:r>
            <a:r>
              <a:rPr lang="de-DE" sz="1400" dirty="0" smtClean="0">
                <a:hlinkClick r:id="rId3" action="ppaction://hlinkfile"/>
              </a:rPr>
              <a:t> 19)</a:t>
            </a:r>
            <a:endParaRPr lang="de-DE" sz="1400" dirty="0"/>
          </a:p>
        </p:txBody>
      </p:sp>
      <p:sp>
        <p:nvSpPr>
          <p:cNvPr id="14" name="Textfeld 13"/>
          <p:cNvSpPr txBox="1"/>
          <p:nvPr/>
        </p:nvSpPr>
        <p:spPr>
          <a:xfrm>
            <a:off x="1935312" y="6785174"/>
            <a:ext cx="3240360" cy="307777"/>
          </a:xfrm>
          <a:prstGeom prst="rect">
            <a:avLst/>
          </a:prstGeom>
          <a:noFill/>
        </p:spPr>
        <p:txBody>
          <a:bodyPr wrap="square" rtlCol="0">
            <a:spAutoFit/>
          </a:bodyPr>
          <a:lstStyle/>
          <a:p>
            <a:pPr algn="l"/>
            <a:r>
              <a:rPr lang="de-DE" sz="1400" dirty="0" smtClean="0">
                <a:hlinkClick r:id="rId4" action="ppaction://hlinkfile"/>
              </a:rPr>
              <a:t>Informationsdatenblatt der Fa. Zippel</a:t>
            </a:r>
            <a:endParaRPr lang="de-DE" sz="1400" dirty="0"/>
          </a:p>
        </p:txBody>
      </p:sp>
      <p:sp>
        <p:nvSpPr>
          <p:cNvPr id="15" name="Textfeld 14"/>
          <p:cNvSpPr txBox="1"/>
          <p:nvPr/>
        </p:nvSpPr>
        <p:spPr>
          <a:xfrm>
            <a:off x="10216232" y="7186256"/>
            <a:ext cx="4392488" cy="307777"/>
          </a:xfrm>
          <a:prstGeom prst="rect">
            <a:avLst/>
          </a:prstGeom>
          <a:noFill/>
        </p:spPr>
        <p:txBody>
          <a:bodyPr wrap="square" rtlCol="0">
            <a:spAutoFit/>
          </a:bodyPr>
          <a:lstStyle/>
          <a:p>
            <a:pPr algn="l"/>
            <a:r>
              <a:rPr lang="de-DE" sz="1400" dirty="0" smtClean="0">
                <a:hlinkClick r:id="rId5" action="ppaction://hlinkfile"/>
              </a:rPr>
              <a:t>Technische Informationen der Fa. </a:t>
            </a:r>
            <a:r>
              <a:rPr lang="de-DE" sz="1400" dirty="0" err="1" smtClean="0">
                <a:hlinkClick r:id="rId5" action="ppaction://hlinkfile"/>
              </a:rPr>
              <a:t>Meiko</a:t>
            </a:r>
            <a:endParaRPr lang="de-DE" sz="1400" dirty="0" smtClean="0"/>
          </a:p>
        </p:txBody>
      </p:sp>
      <p:pic>
        <p:nvPicPr>
          <p:cNvPr id="2" name="Grafik 1"/>
          <p:cNvPicPr>
            <a:picLocks noChangeAspect="1"/>
          </p:cNvPicPr>
          <p:nvPr/>
        </p:nvPicPr>
        <p:blipFill>
          <a:blip r:embed="rId6"/>
          <a:stretch>
            <a:fillRect/>
          </a:stretch>
        </p:blipFill>
        <p:spPr>
          <a:xfrm>
            <a:off x="207120" y="2390086"/>
            <a:ext cx="7776864" cy="3105803"/>
          </a:xfrm>
          <a:prstGeom prst="rect">
            <a:avLst/>
          </a:prstGeom>
        </p:spPr>
      </p:pic>
      <p:sp>
        <p:nvSpPr>
          <p:cNvPr id="16" name="Textfeld 15"/>
          <p:cNvSpPr txBox="1"/>
          <p:nvPr/>
        </p:nvSpPr>
        <p:spPr>
          <a:xfrm>
            <a:off x="10216232" y="7586128"/>
            <a:ext cx="4392488" cy="307777"/>
          </a:xfrm>
          <a:prstGeom prst="rect">
            <a:avLst/>
          </a:prstGeom>
          <a:noFill/>
        </p:spPr>
        <p:txBody>
          <a:bodyPr wrap="square" rtlCol="0">
            <a:spAutoFit/>
          </a:bodyPr>
          <a:lstStyle/>
          <a:p>
            <a:pPr algn="l"/>
            <a:r>
              <a:rPr lang="de-DE" sz="1400" dirty="0" smtClean="0">
                <a:hlinkClick r:id="rId7" action="ppaction://hlinkfile"/>
              </a:rPr>
              <a:t>Technische Zeichnung </a:t>
            </a:r>
            <a:r>
              <a:rPr lang="de-DE" sz="1400" dirty="0" err="1" smtClean="0">
                <a:hlinkClick r:id="rId7" action="ppaction://hlinkfile"/>
              </a:rPr>
              <a:t>Meiko</a:t>
            </a:r>
            <a:r>
              <a:rPr lang="de-DE" sz="1400" dirty="0" smtClean="0">
                <a:hlinkClick r:id="rId7" action="ppaction://hlinkfile"/>
              </a:rPr>
              <a:t> </a:t>
            </a:r>
            <a:r>
              <a:rPr lang="de-DE" sz="1400" dirty="0" err="1" smtClean="0">
                <a:hlinkClick r:id="rId7" action="ppaction://hlinkfile"/>
              </a:rPr>
              <a:t>UPster</a:t>
            </a:r>
            <a:r>
              <a:rPr lang="de-DE" sz="1400" dirty="0" smtClean="0">
                <a:hlinkClick r:id="rId7" action="ppaction://hlinkfile"/>
              </a:rPr>
              <a:t> K-M280</a:t>
            </a:r>
            <a:endParaRPr lang="de-DE" sz="1400" dirty="0" smtClean="0"/>
          </a:p>
        </p:txBody>
      </p:sp>
    </p:spTree>
    <p:extLst>
      <p:ext uri="{BB962C8B-B14F-4D97-AF65-F5344CB8AC3E}">
        <p14:creationId xmlns:p14="http://schemas.microsoft.com/office/powerpoint/2010/main" val="359346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11</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Gläserbedarfsmenge/Leistungsrechnung</a:t>
            </a:r>
          </a:p>
          <a:p>
            <a:r>
              <a:rPr lang="de-DE" sz="1800" b="1" dirty="0" smtClean="0"/>
              <a:t>	</a:t>
            </a:r>
          </a:p>
          <a:p>
            <a:pPr fontAlgn="auto">
              <a:spcAft>
                <a:spcPts val="0"/>
              </a:spcAft>
            </a:pPr>
            <a:endParaRPr lang="de-DE" sz="1800" b="1" dirty="0"/>
          </a:p>
        </p:txBody>
      </p:sp>
      <p:graphicFrame>
        <p:nvGraphicFramePr>
          <p:cNvPr id="8" name="Tabelle 7"/>
          <p:cNvGraphicFramePr>
            <a:graphicFrameLocks noGrp="1"/>
          </p:cNvGraphicFramePr>
          <p:nvPr>
            <p:extLst>
              <p:ext uri="{D42A27DB-BD31-4B8C-83A1-F6EECF244321}">
                <p14:modId xmlns:p14="http://schemas.microsoft.com/office/powerpoint/2010/main" val="1103971098"/>
              </p:ext>
            </p:extLst>
          </p:nvPr>
        </p:nvGraphicFramePr>
        <p:xfrm>
          <a:off x="567160" y="2123728"/>
          <a:ext cx="12320237" cy="5328594"/>
        </p:xfrm>
        <a:graphic>
          <a:graphicData uri="http://schemas.openxmlformats.org/drawingml/2006/table">
            <a:tbl>
              <a:tblPr>
                <a:tableStyleId>{8EC20E35-A176-4012-BC5E-935CFFF8708E}</a:tableStyleId>
              </a:tblPr>
              <a:tblGrid>
                <a:gridCol w="2746307"/>
                <a:gridCol w="1158598"/>
                <a:gridCol w="1163366"/>
                <a:gridCol w="1354082"/>
                <a:gridCol w="1244420"/>
                <a:gridCol w="1163366"/>
                <a:gridCol w="1163366"/>
                <a:gridCol w="1163366"/>
                <a:gridCol w="1163366"/>
              </a:tblGrid>
              <a:tr h="290500">
                <a:tc gridSpan="2">
                  <a:txBody>
                    <a:bodyPr/>
                    <a:lstStyle/>
                    <a:p>
                      <a:pPr algn="l" fontAlgn="b"/>
                      <a:r>
                        <a:rPr lang="de-DE" sz="1200" b="1" i="0" u="sng" strike="noStrike" dirty="0">
                          <a:effectLst/>
                        </a:rPr>
                        <a:t>Schützenfest ca. 30 hl Gesamtausstoß</a:t>
                      </a:r>
                      <a:endParaRPr lang="de-DE" sz="12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de-DE"/>
                    </a:p>
                  </a:txBody>
                  <a:tcPr/>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Gläsersorte : </a:t>
                      </a:r>
                      <a:endParaRPr lang="de-D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t"/>
                      <a:r>
                        <a:rPr lang="de-DE" sz="1100" u="none" strike="noStrike">
                          <a:effectLst/>
                        </a:rPr>
                        <a:t>Krüge 0,2 oder 0,25 l</a:t>
                      </a:r>
                      <a:endParaRPr lang="de-DE"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de-DE"/>
                    </a:p>
                  </a:txBody>
                  <a:tcPr/>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Einheit/Rahmen mit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Einheit/Rahmen ohne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36/32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Zapfstellen Zelt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500766">
                <a:tc>
                  <a:txBody>
                    <a:bodyPr/>
                    <a:lstStyle/>
                    <a:p>
                      <a:pPr algn="l" fontAlgn="b"/>
                      <a:r>
                        <a:rPr lang="de-DE" sz="1100" u="none" strike="noStrike">
                          <a:effectLst/>
                        </a:rPr>
                        <a:t>Gläsermenge/ Rahmen  vor Ort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1440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60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b="1" u="none" strike="noStrike">
                          <a:effectLst/>
                        </a:rPr>
                        <a:t>Umsatz in hl/Gläsern 0,2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36'er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36'er/Std.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Freitag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1750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72,9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48,6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291,7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8,1</a:t>
                      </a:r>
                      <a:endParaRPr lang="de-DE" sz="1100" b="0"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375,0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1000,0</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41,7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27,8</a:t>
                      </a:r>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u="none" strike="noStrike">
                          <a:effectLst/>
                        </a:rPr>
                        <a:t>Sonntag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3750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156,3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104,2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535,7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22,3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14,9</a:t>
                      </a:r>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b="0" i="0" u="none" strike="noStrike" dirty="0" smtClean="0">
                          <a:solidFill>
                            <a:srgbClr val="000000"/>
                          </a:solidFill>
                          <a:effectLst/>
                          <a:latin typeface="Calibri" panose="020F0502020204030204" pitchFamily="34" charset="0"/>
                        </a:rPr>
                        <a:t>gesamt</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29</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14500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b="1" u="none" strike="noStrike">
                          <a:effectLst/>
                        </a:rPr>
                        <a:t>Umsatz in hl/Gläsern 0,25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32'er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32'er/Std.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Freitag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58,3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43,8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233,3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7,3</a:t>
                      </a:r>
                      <a:endParaRPr lang="de-DE" sz="1100" b="0" i="0" u="none" strike="noStrike" dirty="0">
                        <a:solidFill>
                          <a:srgbClr val="000000"/>
                        </a:solidFill>
                        <a:effectLst/>
                        <a:latin typeface="Calibri" panose="020F0502020204030204" pitchFamily="34" charset="0"/>
                      </a:endParaRPr>
                    </a:p>
                  </a:txBody>
                  <a:tcPr marL="9525" marR="9525" marT="9525" marB="0" anchor="b"/>
                </a:tc>
              </a:tr>
              <a:tr h="276666">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7200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225,0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800,0</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25,0</a:t>
                      </a:r>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u="none" strike="noStrike">
                          <a:effectLst/>
                        </a:rPr>
                        <a:t>Sonntag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93,8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428,6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17,9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13,4</a:t>
                      </a:r>
                      <a:endParaRPr lang="de-DE" sz="1100" b="0" i="0" u="none" strike="noStrike" dirty="0">
                        <a:solidFill>
                          <a:srgbClr val="000000"/>
                        </a:solidFill>
                        <a:effectLst/>
                        <a:latin typeface="Calibri" panose="020F0502020204030204" pitchFamily="34" charset="0"/>
                      </a:endParaRPr>
                    </a:p>
                  </a:txBody>
                  <a:tcPr marL="9525" marR="9525" marT="9525" marB="0" anchor="b"/>
                </a:tc>
              </a:tr>
              <a:tr h="290500">
                <a:tc>
                  <a:txBody>
                    <a:bodyPr/>
                    <a:lstStyle/>
                    <a:p>
                      <a:pPr algn="l" fontAlgn="b"/>
                      <a:r>
                        <a:rPr lang="de-DE" sz="1100" b="0" i="0" u="none" strike="noStrike" dirty="0" smtClean="0">
                          <a:solidFill>
                            <a:srgbClr val="000000"/>
                          </a:solidFill>
                          <a:effectLst/>
                          <a:latin typeface="Calibri" panose="020F0502020204030204" pitchFamily="34" charset="0"/>
                        </a:rPr>
                        <a:t>gesamt</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29</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11600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74241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12</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Gläserbedarfsmenge/Leistungsrechnung</a:t>
            </a:r>
          </a:p>
          <a:p>
            <a:r>
              <a:rPr lang="de-DE" sz="1800" b="1" dirty="0" smtClean="0"/>
              <a:t>	</a:t>
            </a:r>
          </a:p>
          <a:p>
            <a:pPr fontAlgn="auto">
              <a:spcAft>
                <a:spcPts val="0"/>
              </a:spcAft>
            </a:pPr>
            <a:endParaRPr lang="de-DE" sz="1800" b="1" dirty="0"/>
          </a:p>
        </p:txBody>
      </p:sp>
      <p:graphicFrame>
        <p:nvGraphicFramePr>
          <p:cNvPr id="8" name="Tabelle 7"/>
          <p:cNvGraphicFramePr>
            <a:graphicFrameLocks noGrp="1"/>
          </p:cNvGraphicFramePr>
          <p:nvPr>
            <p:extLst>
              <p:ext uri="{D42A27DB-BD31-4B8C-83A1-F6EECF244321}">
                <p14:modId xmlns:p14="http://schemas.microsoft.com/office/powerpoint/2010/main" val="1998304960"/>
              </p:ext>
            </p:extLst>
          </p:nvPr>
        </p:nvGraphicFramePr>
        <p:xfrm>
          <a:off x="567160" y="2231738"/>
          <a:ext cx="12320237" cy="5220584"/>
        </p:xfrm>
        <a:graphic>
          <a:graphicData uri="http://schemas.openxmlformats.org/drawingml/2006/table">
            <a:tbl>
              <a:tblPr>
                <a:tableStyleId>{8EC20E35-A176-4012-BC5E-935CFFF8708E}</a:tableStyleId>
              </a:tblPr>
              <a:tblGrid>
                <a:gridCol w="2746306"/>
                <a:gridCol w="1158598"/>
                <a:gridCol w="1163366"/>
                <a:gridCol w="1354082"/>
                <a:gridCol w="1244421"/>
                <a:gridCol w="1163366"/>
                <a:gridCol w="1163366"/>
                <a:gridCol w="1163366"/>
                <a:gridCol w="1163366"/>
              </a:tblGrid>
              <a:tr h="284954">
                <a:tc gridSpan="2">
                  <a:txBody>
                    <a:bodyPr/>
                    <a:lstStyle/>
                    <a:p>
                      <a:pPr algn="l" fontAlgn="b"/>
                      <a:r>
                        <a:rPr lang="de-DE" sz="1200" b="1" u="sng" strike="noStrike" dirty="0">
                          <a:effectLst/>
                        </a:rPr>
                        <a:t>Schützenfest ca. 55 hl Gesamtausstoß</a:t>
                      </a:r>
                      <a:endParaRPr lang="de-DE" sz="1200" b="1" i="1"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de-DE"/>
                    </a:p>
                  </a:txBody>
                  <a:tcPr/>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200" b="1" i="0" u="sng" strike="noStrike" dirty="0">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Gläsersorte : </a:t>
                      </a:r>
                      <a:endParaRPr lang="de-D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t"/>
                      <a:r>
                        <a:rPr lang="de-DE" sz="1100" u="none" strike="noStrike">
                          <a:effectLst/>
                        </a:rPr>
                        <a:t>Krüge 0,2 oder 0,25 l</a:t>
                      </a:r>
                      <a:endParaRPr lang="de-DE"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de-DE"/>
                    </a:p>
                  </a:txBody>
                  <a:tcPr/>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Einheit/Rahmen mit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Einheit/Rahmen ohne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36/32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Zapfstellen Zelt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Zapfstellen Außenstand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Samstag VS</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465044">
                <a:tc>
                  <a:txBody>
                    <a:bodyPr/>
                    <a:lstStyle/>
                    <a:p>
                      <a:pPr algn="l" fontAlgn="b"/>
                      <a:r>
                        <a:rPr lang="de-DE" sz="1100" u="none" strike="noStrike">
                          <a:effectLst/>
                        </a:rPr>
                        <a:t>Gläsermenge/ Rahmen  vor Ort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3456</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144</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r>
                        <a:rPr lang="de-DE" sz="1100" b="1" u="none" strike="noStrike">
                          <a:effectLst/>
                        </a:rPr>
                        <a:t>Umsatz in hl/Gläsern 0,2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36'er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36'er/Std.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416,7</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277,8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1111,1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46,3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30,9</a:t>
                      </a:r>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Sonntag Frühschoppen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416,7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277,8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2500,0</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104,2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69,4</a:t>
                      </a:r>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r>
                        <a:rPr lang="de-DE" sz="1100" u="none" strike="noStrike">
                          <a:effectLst/>
                        </a:rPr>
                        <a:t>Sonntag restlicher 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312,5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208,3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31,3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20,8</a:t>
                      </a:r>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55</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27500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r>
                        <a:rPr lang="de-DE" sz="1100" b="1" u="none" strike="noStrike">
                          <a:effectLst/>
                        </a:rPr>
                        <a:t>Umsatz in hl/Gläsern 0,25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32'er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32'er/Std.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333,3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888,9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37,0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27,8</a:t>
                      </a:r>
                      <a:endParaRPr lang="de-DE" sz="1100" b="0" i="0" u="none" strike="noStrike">
                        <a:solidFill>
                          <a:srgbClr val="000000"/>
                        </a:solidFill>
                        <a:effectLst/>
                        <a:latin typeface="Calibri" panose="020F0502020204030204" pitchFamily="34" charset="0"/>
                      </a:endParaRPr>
                    </a:p>
                  </a:txBody>
                  <a:tcPr marL="9525" marR="9525" marT="9525" marB="0" anchor="b"/>
                </a:tc>
              </a:tr>
              <a:tr h="256930">
                <a:tc>
                  <a:txBody>
                    <a:bodyPr/>
                    <a:lstStyle/>
                    <a:p>
                      <a:pPr algn="l" fontAlgn="b"/>
                      <a:r>
                        <a:rPr lang="de-DE" sz="1100" u="none" strike="noStrike">
                          <a:effectLst/>
                        </a:rPr>
                        <a:t>Sonntag Frühschoppen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333,3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2000,0</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62,5</a:t>
                      </a:r>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r>
                        <a:rPr lang="de-DE" sz="1100" u="none" strike="noStrike">
                          <a:effectLst/>
                        </a:rPr>
                        <a:t>Sonntag restlicher 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187,5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18,8</a:t>
                      </a:r>
                      <a:endParaRPr lang="de-DE" sz="1100" b="0" i="0" u="none" strike="noStrike">
                        <a:solidFill>
                          <a:srgbClr val="000000"/>
                        </a:solidFill>
                        <a:effectLst/>
                        <a:latin typeface="Calibri" panose="020F0502020204030204" pitchFamily="34" charset="0"/>
                      </a:endParaRPr>
                    </a:p>
                  </a:txBody>
                  <a:tcPr marL="9525" marR="9525" marT="9525" marB="0" anchor="b"/>
                </a:tc>
              </a:tr>
              <a:tr h="26977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55</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22000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14178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13</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Gläserbedarfsmenge/Leistungsrechnung</a:t>
            </a:r>
          </a:p>
          <a:p>
            <a:r>
              <a:rPr lang="de-DE" sz="1800" b="1" dirty="0" smtClean="0"/>
              <a:t>	</a:t>
            </a:r>
          </a:p>
          <a:p>
            <a:pPr fontAlgn="auto">
              <a:spcAft>
                <a:spcPts val="0"/>
              </a:spcAft>
            </a:pPr>
            <a:endParaRPr lang="de-DE" sz="1800" b="1" dirty="0"/>
          </a:p>
        </p:txBody>
      </p:sp>
      <p:graphicFrame>
        <p:nvGraphicFramePr>
          <p:cNvPr id="9" name="Tabelle 8"/>
          <p:cNvGraphicFramePr>
            <a:graphicFrameLocks noGrp="1"/>
          </p:cNvGraphicFramePr>
          <p:nvPr>
            <p:extLst>
              <p:ext uri="{D42A27DB-BD31-4B8C-83A1-F6EECF244321}">
                <p14:modId xmlns:p14="http://schemas.microsoft.com/office/powerpoint/2010/main" val="720057783"/>
              </p:ext>
            </p:extLst>
          </p:nvPr>
        </p:nvGraphicFramePr>
        <p:xfrm>
          <a:off x="567160" y="2267744"/>
          <a:ext cx="12320238" cy="5184573"/>
        </p:xfrm>
        <a:graphic>
          <a:graphicData uri="http://schemas.openxmlformats.org/drawingml/2006/table">
            <a:tbl>
              <a:tblPr>
                <a:tableStyleId>{8EC20E35-A176-4012-BC5E-935CFFF8708E}</a:tableStyleId>
              </a:tblPr>
              <a:tblGrid>
                <a:gridCol w="2746307"/>
                <a:gridCol w="1158598"/>
                <a:gridCol w="1163366"/>
                <a:gridCol w="1354082"/>
                <a:gridCol w="1244421"/>
                <a:gridCol w="1163366"/>
                <a:gridCol w="1163366"/>
                <a:gridCol w="1163366"/>
                <a:gridCol w="1163366"/>
              </a:tblGrid>
              <a:tr h="268697">
                <a:tc gridSpan="2">
                  <a:txBody>
                    <a:bodyPr/>
                    <a:lstStyle/>
                    <a:p>
                      <a:pPr algn="l" fontAlgn="b"/>
                      <a:r>
                        <a:rPr lang="de-DE" sz="1200" b="1" u="sng" strike="noStrike" dirty="0">
                          <a:effectLst/>
                        </a:rPr>
                        <a:t>Schützenfest ca. 100 hl Gesamtausstoß</a:t>
                      </a:r>
                      <a:endParaRPr lang="de-DE" sz="1200" b="1" i="1"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de-DE"/>
                    </a:p>
                  </a:txBody>
                  <a:tcPr/>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sng" strike="noStrike" dirty="0">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Gläsersorte : </a:t>
                      </a:r>
                      <a:endParaRPr lang="de-D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t"/>
                      <a:r>
                        <a:rPr lang="de-DE" sz="1100" u="none" strike="noStrike">
                          <a:effectLst/>
                        </a:rPr>
                        <a:t>Krüge 0,2 oder 0,25 l</a:t>
                      </a:r>
                      <a:endParaRPr lang="de-DE"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de-DE"/>
                    </a:p>
                  </a:txBody>
                  <a:tcPr/>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Einheit/Rahmen mit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Einheit/Rahmen ohne Einsatz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36/32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Zapfstellen Zelt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Zapfstellen Außenstand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463182">
                <a:tc>
                  <a:txBody>
                    <a:bodyPr/>
                    <a:lstStyle/>
                    <a:p>
                      <a:pPr algn="l" fontAlgn="b"/>
                      <a:r>
                        <a:rPr lang="de-DE" sz="1100" u="none" strike="noStrike">
                          <a:effectLst/>
                        </a:rPr>
                        <a:t>Gläsermenge/ Rahmen  vor Ort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4608</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192</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r>
                        <a:rPr lang="de-DE" sz="1100" b="1" u="none" strike="noStrike">
                          <a:effectLst/>
                        </a:rPr>
                        <a:t>Umsatz in hl/Gläsern 0,2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36'er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36'er/Std.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Freitag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3000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13,9</a:t>
                      </a:r>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24000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666,7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2666,7</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111,1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74,1</a:t>
                      </a:r>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r>
                        <a:rPr lang="de-DE" sz="1100" u="none" strike="noStrike">
                          <a:effectLst/>
                        </a:rPr>
                        <a:t>Sonntag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26000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1083,3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722,2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1857,1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77,4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51,6</a:t>
                      </a:r>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106</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53000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r>
                        <a:rPr lang="de-DE" sz="1100" b="1" u="none" strike="noStrike">
                          <a:effectLst/>
                        </a:rPr>
                        <a:t>Umsatz in hl/Gläsern 0,25 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hl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Gläser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24'er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Rahmen 32'er</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eff. Stunden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Gl/Std.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R 24'er/Std.</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R 32'er/Std.</a:t>
                      </a:r>
                      <a:endParaRPr lang="de-DE" sz="1100" b="1" i="0" u="none" strike="noStrike" dirty="0">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Freitag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2400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75,0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16,7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12,5</a:t>
                      </a:r>
                      <a:endParaRPr lang="de-DE" sz="1100" b="0" i="0" u="none" strike="noStrike">
                        <a:solidFill>
                          <a:srgbClr val="000000"/>
                        </a:solidFill>
                        <a:effectLst/>
                        <a:latin typeface="Calibri" panose="020F0502020204030204" pitchFamily="34" charset="0"/>
                      </a:endParaRPr>
                    </a:p>
                  </a:txBody>
                  <a:tcPr marL="9525" marR="9525" marT="9525" marB="0" anchor="b"/>
                </a:tc>
              </a:tr>
              <a:tr h="255902">
                <a:tc>
                  <a:txBody>
                    <a:bodyPr/>
                    <a:lstStyle/>
                    <a:p>
                      <a:pPr algn="l" fontAlgn="b"/>
                      <a:r>
                        <a:rPr lang="de-DE" sz="1100" u="none" strike="noStrike">
                          <a:effectLst/>
                        </a:rPr>
                        <a:t>Samstag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19200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600,0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sng" strike="noStrike" dirty="0">
                          <a:effectLst/>
                        </a:rPr>
                        <a:t>2133,3</a:t>
                      </a:r>
                      <a:endParaRPr lang="de-DE" sz="11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88,9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66,7</a:t>
                      </a:r>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r>
                        <a:rPr lang="de-DE" sz="1100" u="none" strike="noStrike">
                          <a:effectLst/>
                        </a:rPr>
                        <a:t>Sonntag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20800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866,7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650,0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1485,7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61,9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46,4</a:t>
                      </a:r>
                      <a:endParaRPr lang="de-DE" sz="1100" b="0" i="0" u="none" strike="noStrike">
                        <a:solidFill>
                          <a:srgbClr val="000000"/>
                        </a:solidFill>
                        <a:effectLst/>
                        <a:latin typeface="Calibri" panose="020F0502020204030204" pitchFamily="34" charset="0"/>
                      </a:endParaRPr>
                    </a:p>
                  </a:txBody>
                  <a:tcPr marL="9525" marR="9525" marT="9525" marB="0" anchor="b"/>
                </a:tc>
              </a:tr>
              <a:tr h="268697">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106</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dirty="0">
                          <a:effectLst/>
                        </a:rPr>
                        <a:t>42400</a:t>
                      </a:r>
                      <a:endParaRPr lang="de-D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723055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14</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158417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Gläserbedarfsmenge/Leistungsrechnung</a:t>
            </a:r>
          </a:p>
          <a:p>
            <a:r>
              <a:rPr lang="de-DE" sz="1800" b="1" dirty="0" smtClean="0"/>
              <a:t>	</a:t>
            </a:r>
            <a:r>
              <a:rPr lang="de-DE" sz="1600" b="1" u="sng" dirty="0" smtClean="0"/>
              <a:t>Möglichkeiten der Gläserreinigung mit Bandspülmaschinen :</a:t>
            </a:r>
          </a:p>
          <a:p>
            <a:r>
              <a:rPr lang="de-DE" sz="1600" dirty="0"/>
              <a:t> </a:t>
            </a:r>
          </a:p>
          <a:p>
            <a:endParaRPr lang="de-DE" sz="1600" dirty="0" smtClean="0"/>
          </a:p>
          <a:p>
            <a:pPr fontAlgn="auto">
              <a:spcAft>
                <a:spcPts val="0"/>
              </a:spcAft>
            </a:pPr>
            <a:endParaRPr lang="de-DE" sz="1800" b="1" dirty="0"/>
          </a:p>
        </p:txBody>
      </p:sp>
      <p:sp>
        <p:nvSpPr>
          <p:cNvPr id="10" name="Textfeld 9"/>
          <p:cNvSpPr txBox="1"/>
          <p:nvPr/>
        </p:nvSpPr>
        <p:spPr>
          <a:xfrm>
            <a:off x="495152" y="2555776"/>
            <a:ext cx="7488832" cy="5755422"/>
          </a:xfrm>
          <a:prstGeom prst="rect">
            <a:avLst/>
          </a:prstGeom>
          <a:noFill/>
        </p:spPr>
        <p:txBody>
          <a:bodyPr wrap="square" rtlCol="0">
            <a:spAutoFit/>
          </a:bodyPr>
          <a:lstStyle/>
          <a:p>
            <a:pPr algn="l">
              <a:lnSpc>
                <a:spcPct val="150000"/>
              </a:lnSpc>
            </a:pPr>
            <a:r>
              <a:rPr lang="de-DE" sz="1600" b="1" i="1" dirty="0"/>
              <a:t>Reinigung und Desinfektion mit </a:t>
            </a:r>
            <a:r>
              <a:rPr lang="de-DE" sz="1600" b="1" i="1" u="sng" dirty="0"/>
              <a:t>Heißwasser</a:t>
            </a:r>
            <a:endParaRPr lang="de-DE" sz="1600" i="1" u="sng" dirty="0"/>
          </a:p>
          <a:p>
            <a:pPr algn="l">
              <a:lnSpc>
                <a:spcPct val="150000"/>
              </a:lnSpc>
            </a:pPr>
            <a:r>
              <a:rPr lang="de-DE" sz="1600" b="1" i="1" dirty="0"/>
              <a:t>Klarspülung mit </a:t>
            </a:r>
            <a:r>
              <a:rPr lang="de-DE" sz="1600" b="1" i="1" u="sng" dirty="0"/>
              <a:t>Kaltwasser</a:t>
            </a:r>
            <a:endParaRPr lang="de-DE" sz="1600" i="1" u="sng" dirty="0"/>
          </a:p>
          <a:p>
            <a:pPr algn="l">
              <a:lnSpc>
                <a:spcPct val="150000"/>
              </a:lnSpc>
            </a:pPr>
            <a:r>
              <a:rPr lang="de-DE" sz="1600" dirty="0"/>
              <a:t> </a:t>
            </a:r>
          </a:p>
          <a:p>
            <a:pPr algn="l">
              <a:lnSpc>
                <a:spcPct val="150000"/>
              </a:lnSpc>
            </a:pPr>
            <a:r>
              <a:rPr lang="de-DE" sz="1600" dirty="0"/>
              <a:t>Nachteile </a:t>
            </a:r>
            <a:r>
              <a:rPr lang="de-DE" sz="1600" dirty="0" smtClean="0"/>
              <a:t>:</a:t>
            </a:r>
            <a:endParaRPr lang="de-DE" sz="1600" dirty="0"/>
          </a:p>
          <a:p>
            <a:pPr marL="285750" indent="-285750" algn="l">
              <a:lnSpc>
                <a:spcPct val="150000"/>
              </a:lnSpc>
              <a:buFontTx/>
              <a:buChar char="-"/>
            </a:pPr>
            <a:r>
              <a:rPr lang="de-DE" sz="1600" dirty="0" smtClean="0"/>
              <a:t>Entspricht </a:t>
            </a:r>
            <a:r>
              <a:rPr lang="de-DE" sz="1600" dirty="0"/>
              <a:t>nicht vollumfänglich der DIN 10511 </a:t>
            </a:r>
            <a:r>
              <a:rPr lang="de-DE" sz="1600" dirty="0" smtClean="0"/>
              <a:t>(Klarspülung </a:t>
            </a:r>
            <a:r>
              <a:rPr lang="de-DE" sz="1600" dirty="0"/>
              <a:t>nicht mit </a:t>
            </a:r>
            <a:r>
              <a:rPr lang="de-DE" sz="1600" dirty="0" smtClean="0"/>
              <a:t>Heißwasser)</a:t>
            </a:r>
          </a:p>
          <a:p>
            <a:pPr marL="285750" indent="-285750" algn="l">
              <a:lnSpc>
                <a:spcPct val="150000"/>
              </a:lnSpc>
              <a:buFontTx/>
              <a:buChar char="-"/>
            </a:pPr>
            <a:r>
              <a:rPr lang="de-DE" sz="1600" dirty="0"/>
              <a:t>Hoher Energiebedarf, bestimmt durch die </a:t>
            </a:r>
            <a:r>
              <a:rPr lang="de-DE" sz="1600" dirty="0" smtClean="0"/>
              <a:t>erforderlichen Leistungsanforderungen bei hohen Gläsermengen</a:t>
            </a:r>
            <a:endParaRPr lang="de-DE" sz="1600" dirty="0"/>
          </a:p>
          <a:p>
            <a:pPr marL="285750" indent="-285750" algn="l">
              <a:lnSpc>
                <a:spcPct val="150000"/>
              </a:lnSpc>
              <a:buFontTx/>
              <a:buChar char="-"/>
            </a:pPr>
            <a:r>
              <a:rPr lang="de-DE" sz="1600" dirty="0"/>
              <a:t>Stromanschluss mindestens 16A Starkstrom, bei hoher Leistungsanforderung mindestens 32 A</a:t>
            </a:r>
          </a:p>
          <a:p>
            <a:pPr marL="742950" lvl="1" indent="-285750" algn="l">
              <a:lnSpc>
                <a:spcPct val="150000"/>
              </a:lnSpc>
              <a:buFontTx/>
              <a:buChar char="-"/>
            </a:pPr>
            <a:r>
              <a:rPr lang="de-DE" sz="1600" dirty="0" smtClean="0"/>
              <a:t>bei </a:t>
            </a:r>
            <a:r>
              <a:rPr lang="de-DE" sz="1600" dirty="0"/>
              <a:t>16 A </a:t>
            </a:r>
            <a:r>
              <a:rPr lang="de-DE" sz="1600" dirty="0" smtClean="0"/>
              <a:t>ca. </a:t>
            </a:r>
            <a:r>
              <a:rPr lang="de-DE" sz="1600" dirty="0"/>
              <a:t>800 Gläser/ Std.</a:t>
            </a:r>
          </a:p>
          <a:p>
            <a:pPr marL="742950" lvl="1" indent="-285750" algn="l">
              <a:lnSpc>
                <a:spcPct val="150000"/>
              </a:lnSpc>
              <a:buFontTx/>
              <a:buChar char="-"/>
            </a:pPr>
            <a:r>
              <a:rPr lang="de-DE" sz="1600" dirty="0" smtClean="0"/>
              <a:t>bei </a:t>
            </a:r>
            <a:r>
              <a:rPr lang="de-DE" sz="1600" dirty="0"/>
              <a:t>32A  </a:t>
            </a:r>
            <a:r>
              <a:rPr lang="de-DE" sz="1600" dirty="0" smtClean="0"/>
              <a:t>ca. 1200 </a:t>
            </a:r>
            <a:r>
              <a:rPr lang="de-DE" sz="1600" dirty="0"/>
              <a:t>Gläser/Std.</a:t>
            </a:r>
          </a:p>
          <a:p>
            <a:pPr marL="285750" indent="-285750" algn="l">
              <a:lnSpc>
                <a:spcPct val="150000"/>
              </a:lnSpc>
              <a:buFontTx/>
              <a:buChar char="-"/>
            </a:pPr>
            <a:r>
              <a:rPr lang="de-DE" sz="1600" dirty="0"/>
              <a:t>hoher Wasserverbrauch durch die Kaltwassernachspülung, bis 1,2 cm³ / Std</a:t>
            </a:r>
            <a:r>
              <a:rPr lang="de-DE" sz="1600" dirty="0" smtClean="0"/>
              <a:t>.</a:t>
            </a:r>
          </a:p>
          <a:p>
            <a:pPr marL="285750" indent="-285750" algn="l">
              <a:lnSpc>
                <a:spcPct val="150000"/>
              </a:lnSpc>
              <a:buFontTx/>
              <a:buChar char="-"/>
            </a:pPr>
            <a:r>
              <a:rPr lang="de-DE" sz="1600" dirty="0"/>
              <a:t>Abkühlung der Gläser bei hohem Durchsatz nicht immer gewährleistet</a:t>
            </a:r>
          </a:p>
          <a:p>
            <a:pPr marL="285750" indent="-285750" algn="l">
              <a:buFontTx/>
              <a:buChar char="-"/>
            </a:pPr>
            <a:endParaRPr lang="de-DE" sz="1600" dirty="0"/>
          </a:p>
          <a:p>
            <a:pPr algn="l"/>
            <a:endParaRPr lang="de-DE" sz="1600" dirty="0"/>
          </a:p>
        </p:txBody>
      </p:sp>
      <p:sp>
        <p:nvSpPr>
          <p:cNvPr id="11" name="Textfeld 10"/>
          <p:cNvSpPr txBox="1"/>
          <p:nvPr/>
        </p:nvSpPr>
        <p:spPr>
          <a:xfrm>
            <a:off x="8146952" y="2555776"/>
            <a:ext cx="6840760" cy="4893647"/>
          </a:xfrm>
          <a:prstGeom prst="rect">
            <a:avLst/>
          </a:prstGeom>
          <a:noFill/>
        </p:spPr>
        <p:txBody>
          <a:bodyPr wrap="square" rtlCol="0">
            <a:spAutoFit/>
          </a:bodyPr>
          <a:lstStyle/>
          <a:p>
            <a:pPr algn="l">
              <a:lnSpc>
                <a:spcPct val="150000"/>
              </a:lnSpc>
            </a:pPr>
            <a:r>
              <a:rPr lang="de-DE" sz="1600" b="1" i="1" dirty="0"/>
              <a:t>Reinigung, Desinfektion und Klarspülung mit </a:t>
            </a:r>
            <a:r>
              <a:rPr lang="de-DE" sz="1600" b="1" i="1" u="sng" dirty="0"/>
              <a:t>Kaltwasser</a:t>
            </a:r>
            <a:endParaRPr lang="de-DE" sz="1600" i="1" u="sng" dirty="0"/>
          </a:p>
          <a:p>
            <a:pPr algn="l">
              <a:lnSpc>
                <a:spcPct val="150000"/>
              </a:lnSpc>
            </a:pPr>
            <a:r>
              <a:rPr lang="de-DE" sz="1600" b="1" i="1" dirty="0"/>
              <a:t>Desinfektion wird durch Einsatz eines Reinigers mit Chlorzusatz erreicht</a:t>
            </a:r>
            <a:endParaRPr lang="de-DE" sz="1600" i="1" dirty="0"/>
          </a:p>
          <a:p>
            <a:pPr algn="l">
              <a:lnSpc>
                <a:spcPct val="150000"/>
              </a:lnSpc>
            </a:pPr>
            <a:r>
              <a:rPr lang="de-DE" sz="1600" i="1" dirty="0"/>
              <a:t> </a:t>
            </a:r>
          </a:p>
          <a:p>
            <a:pPr algn="l">
              <a:lnSpc>
                <a:spcPct val="150000"/>
              </a:lnSpc>
            </a:pPr>
            <a:r>
              <a:rPr lang="de-DE" sz="1600" dirty="0"/>
              <a:t>Nachteile </a:t>
            </a:r>
            <a:r>
              <a:rPr lang="de-DE" sz="1600" dirty="0" smtClean="0"/>
              <a:t>:</a:t>
            </a:r>
            <a:endParaRPr lang="de-DE" sz="1600" dirty="0"/>
          </a:p>
          <a:p>
            <a:pPr marL="285750" indent="-285750" algn="l">
              <a:lnSpc>
                <a:spcPct val="150000"/>
              </a:lnSpc>
              <a:buFontTx/>
              <a:buChar char="-"/>
            </a:pPr>
            <a:r>
              <a:rPr lang="de-DE" sz="1600" dirty="0" smtClean="0"/>
              <a:t>Entspricht </a:t>
            </a:r>
            <a:r>
              <a:rPr lang="de-DE" sz="1600" dirty="0"/>
              <a:t>nicht der DIN 10511 </a:t>
            </a:r>
            <a:r>
              <a:rPr lang="de-DE" sz="1600" dirty="0" smtClean="0"/>
              <a:t>(kein </a:t>
            </a:r>
            <a:r>
              <a:rPr lang="de-DE" sz="1600" dirty="0"/>
              <a:t>Heißwasser in allen 3 </a:t>
            </a:r>
            <a:r>
              <a:rPr lang="de-DE" sz="1600" dirty="0" smtClean="0"/>
              <a:t>Spülvorgängen)</a:t>
            </a:r>
          </a:p>
          <a:p>
            <a:pPr marL="285750" indent="-285750" algn="l">
              <a:lnSpc>
                <a:spcPct val="150000"/>
              </a:lnSpc>
              <a:buFontTx/>
              <a:buChar char="-"/>
            </a:pPr>
            <a:r>
              <a:rPr lang="de-DE" sz="1600" dirty="0"/>
              <a:t>Stabiler Wasserdruck unabdingbar zur erfolgreichen Klarspülung</a:t>
            </a:r>
          </a:p>
          <a:p>
            <a:pPr marL="285750" indent="-285750" algn="l">
              <a:lnSpc>
                <a:spcPct val="150000"/>
              </a:lnSpc>
              <a:buFontTx/>
              <a:buChar char="-"/>
            </a:pPr>
            <a:r>
              <a:rPr lang="de-DE" sz="1600" dirty="0"/>
              <a:t>Sicherheitsfunktion bei Störungen erforderlich ?</a:t>
            </a:r>
          </a:p>
          <a:p>
            <a:pPr marL="285750" indent="-285750" algn="l">
              <a:lnSpc>
                <a:spcPct val="150000"/>
              </a:lnSpc>
              <a:buFontTx/>
              <a:buChar char="-"/>
            </a:pPr>
            <a:r>
              <a:rPr lang="de-DE" sz="1600" dirty="0"/>
              <a:t>Testung der erfolgreichen Reinigung erforderlich ?</a:t>
            </a:r>
          </a:p>
          <a:p>
            <a:pPr marL="285750" indent="-285750" algn="l">
              <a:lnSpc>
                <a:spcPct val="150000"/>
              </a:lnSpc>
              <a:buFontTx/>
              <a:buChar char="-"/>
            </a:pPr>
            <a:endParaRPr lang="de-DE" sz="1600" dirty="0"/>
          </a:p>
          <a:p>
            <a:pPr marL="285750" indent="-285750" algn="l">
              <a:lnSpc>
                <a:spcPct val="150000"/>
              </a:lnSpc>
              <a:buFontTx/>
              <a:buChar char="-"/>
            </a:pPr>
            <a:endParaRPr lang="de-DE" sz="1600" dirty="0"/>
          </a:p>
          <a:p>
            <a:pPr algn="l">
              <a:lnSpc>
                <a:spcPct val="150000"/>
              </a:lnSpc>
            </a:pPr>
            <a:endParaRPr lang="de-DE" sz="1600" dirty="0"/>
          </a:p>
        </p:txBody>
      </p:sp>
    </p:spTree>
    <p:extLst>
      <p:ext uri="{BB962C8B-B14F-4D97-AF65-F5344CB8AC3E}">
        <p14:creationId xmlns:p14="http://schemas.microsoft.com/office/powerpoint/2010/main" val="217519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15</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0486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Gläserbedarfsmenge/Leistungsrechnung</a:t>
            </a:r>
          </a:p>
          <a:p>
            <a:endParaRPr lang="de-DE" sz="1800" b="1" dirty="0"/>
          </a:p>
          <a:p>
            <a:r>
              <a:rPr lang="de-DE" sz="1600" b="1" i="1" dirty="0"/>
              <a:t>Reinigung und Desinfektion mit </a:t>
            </a:r>
            <a:r>
              <a:rPr lang="de-DE" sz="1600" b="1" i="1" u="sng" dirty="0" smtClean="0"/>
              <a:t>Heißwasser</a:t>
            </a:r>
            <a:r>
              <a:rPr lang="de-DE" sz="1600" i="1" u="sng" dirty="0" smtClean="0"/>
              <a:t> </a:t>
            </a:r>
          </a:p>
          <a:p>
            <a:r>
              <a:rPr lang="de-DE" sz="1600" b="1" i="1" dirty="0" smtClean="0"/>
              <a:t>Klarspülung </a:t>
            </a:r>
            <a:r>
              <a:rPr lang="de-DE" sz="1600" b="1" i="1" dirty="0"/>
              <a:t>mit </a:t>
            </a:r>
            <a:r>
              <a:rPr lang="de-DE" sz="1600" b="1" i="1" u="sng" dirty="0" smtClean="0"/>
              <a:t>Heißwasser</a:t>
            </a:r>
          </a:p>
          <a:p>
            <a:endParaRPr lang="de-DE" sz="1600" b="1" i="1" dirty="0" smtClean="0"/>
          </a:p>
          <a:p>
            <a:r>
              <a:rPr lang="de-DE" sz="1600" i="1" dirty="0" smtClean="0"/>
              <a:t>Vorteile:									</a:t>
            </a:r>
          </a:p>
          <a:p>
            <a:pPr marL="285750" indent="-285750">
              <a:buFontTx/>
              <a:buChar char="-"/>
            </a:pPr>
            <a:r>
              <a:rPr lang="de-DE" sz="1600" i="1" dirty="0" smtClean="0"/>
              <a:t>DIN 10511 erfüllt, in allen Bereichen Reinigung mit Heißwasser zwischen 55 und 65 Grad</a:t>
            </a:r>
          </a:p>
          <a:p>
            <a:pPr marL="285750" indent="-285750">
              <a:buFontTx/>
              <a:buChar char="-"/>
            </a:pPr>
            <a:r>
              <a:rPr lang="de-DE" sz="1600" i="1" dirty="0" smtClean="0"/>
              <a:t>Wasserverbrauch reduziert sich auf ca. 0,4 cm³/h</a:t>
            </a:r>
          </a:p>
          <a:p>
            <a:r>
              <a:rPr lang="de-DE" sz="1600" i="1" dirty="0" smtClean="0"/>
              <a:t>Nachteile :</a:t>
            </a:r>
          </a:p>
          <a:p>
            <a:pPr marL="285750" indent="-285750">
              <a:buFontTx/>
              <a:buChar char="-"/>
            </a:pPr>
            <a:r>
              <a:rPr lang="de-DE" sz="1600" i="1" dirty="0" smtClean="0"/>
              <a:t>Wie bekomme ich die Gläser nach der Reinigung wieder kalt? :</a:t>
            </a:r>
          </a:p>
          <a:p>
            <a:pPr marL="285750" indent="-285750">
              <a:buFontTx/>
              <a:buChar char="-"/>
            </a:pPr>
            <a:r>
              <a:rPr lang="de-DE" sz="1600" i="1" dirty="0" smtClean="0"/>
              <a:t>Tauchen der Gläser in Kaltwasser mit/ohne Rahmen ? Kühlen der Gläser in Rahmen durch Transport durch Kältezone ? Was erlaubt der Gesetzgeber ? </a:t>
            </a:r>
            <a:endParaRPr lang="de-DE" sz="1600" i="1" dirty="0"/>
          </a:p>
          <a:p>
            <a:r>
              <a:rPr lang="de-DE" sz="1600" dirty="0"/>
              <a:t> </a:t>
            </a:r>
          </a:p>
          <a:p>
            <a:endParaRPr lang="de-DE" sz="1600" dirty="0" smtClean="0"/>
          </a:p>
          <a:p>
            <a:pPr fontAlgn="auto">
              <a:spcAft>
                <a:spcPts val="0"/>
              </a:spcAft>
            </a:pPr>
            <a:endParaRPr lang="de-DE" sz="1800" b="1" dirty="0"/>
          </a:p>
        </p:txBody>
      </p:sp>
    </p:spTree>
    <p:extLst>
      <p:ext uri="{BB962C8B-B14F-4D97-AF65-F5344CB8AC3E}">
        <p14:creationId xmlns:p14="http://schemas.microsoft.com/office/powerpoint/2010/main" val="3227159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16</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a:t>
            </a:r>
            <a:r>
              <a:rPr lang="de-DE" sz="1800" b="1" dirty="0" smtClean="0"/>
              <a:t>Gläserbedarfsmenge/Leistungsrechnung</a:t>
            </a:r>
          </a:p>
          <a:p>
            <a:pPr fontAlgn="auto">
              <a:spcAft>
                <a:spcPts val="0"/>
              </a:spcAft>
            </a:pPr>
            <a:endParaRPr lang="de-DE" sz="1600" b="1" dirty="0" smtClean="0"/>
          </a:p>
          <a:p>
            <a:r>
              <a:rPr lang="de-DE" sz="1600" u="sng" dirty="0" smtClean="0"/>
              <a:t>Anforderung bei Gläserreinigung in festen Hallen:</a:t>
            </a:r>
            <a:r>
              <a:rPr lang="de-DE" sz="1800" b="1" dirty="0" smtClean="0"/>
              <a:t>	</a:t>
            </a:r>
          </a:p>
          <a:p>
            <a:pPr marL="285750" indent="-285750">
              <a:buFontTx/>
              <a:buChar char="-"/>
            </a:pPr>
            <a:r>
              <a:rPr lang="de-DE" sz="1600" dirty="0" smtClean="0"/>
              <a:t>Analyse </a:t>
            </a:r>
            <a:r>
              <a:rPr lang="de-DE" sz="1600" dirty="0"/>
              <a:t>der jährlichen </a:t>
            </a:r>
            <a:r>
              <a:rPr lang="de-DE" sz="1600" dirty="0" smtClean="0"/>
              <a:t>Vermietungen</a:t>
            </a:r>
          </a:p>
          <a:p>
            <a:pPr marL="285750" indent="-285750">
              <a:buFontTx/>
              <a:buChar char="-"/>
            </a:pPr>
            <a:r>
              <a:rPr lang="de-DE" sz="1600" dirty="0"/>
              <a:t>Analyse der Großveranstaltungen nach Umsatzzahlen pro Tag/Std. zur </a:t>
            </a:r>
            <a:r>
              <a:rPr lang="de-DE" sz="1600" dirty="0" smtClean="0"/>
              <a:t>Leistungsermittlung</a:t>
            </a:r>
          </a:p>
          <a:p>
            <a:pPr marL="285750" indent="-285750">
              <a:buFontTx/>
              <a:buChar char="-"/>
            </a:pPr>
            <a:r>
              <a:rPr lang="de-DE" sz="1600" dirty="0" smtClean="0"/>
              <a:t>Analyse der bestehenden Thekenanlagen und Küchenbereiche</a:t>
            </a:r>
            <a:endParaRPr lang="de-DE" sz="1600" dirty="0"/>
          </a:p>
          <a:p>
            <a:pPr marL="285750" indent="-285750">
              <a:buFontTx/>
              <a:buChar char="-"/>
            </a:pPr>
            <a:r>
              <a:rPr lang="de-DE" sz="1600" dirty="0"/>
              <a:t>Analyse der Infrastruktur bei Wasser- und Stromversorgung</a:t>
            </a:r>
          </a:p>
          <a:p>
            <a:pPr marL="285750" indent="-285750">
              <a:buFontTx/>
              <a:buChar char="-"/>
            </a:pPr>
            <a:r>
              <a:rPr lang="de-DE" sz="1600" dirty="0"/>
              <a:t>Einweisung der Mitarbeiter/Mieter im Umgang mit der Spülmaschine und den Gefahrenstoffen, Reiniger etc. ( PSA notwendig )</a:t>
            </a:r>
          </a:p>
          <a:p>
            <a:pPr marL="285750" indent="-285750">
              <a:buFontTx/>
              <a:buChar char="-"/>
            </a:pPr>
            <a:endParaRPr lang="de-DE" sz="1800" dirty="0"/>
          </a:p>
          <a:p>
            <a:endParaRPr lang="de-DE" sz="1800" b="1" dirty="0" smtClean="0"/>
          </a:p>
          <a:p>
            <a:pPr fontAlgn="auto">
              <a:spcAft>
                <a:spcPts val="0"/>
              </a:spcAft>
            </a:pPr>
            <a:endParaRPr lang="de-DE" sz="1800" b="1" dirty="0"/>
          </a:p>
        </p:txBody>
      </p:sp>
      <p:sp>
        <p:nvSpPr>
          <p:cNvPr id="8" name="Textfeld 7"/>
          <p:cNvSpPr txBox="1"/>
          <p:nvPr/>
        </p:nvSpPr>
        <p:spPr>
          <a:xfrm>
            <a:off x="7835636" y="6516216"/>
            <a:ext cx="6259902" cy="646331"/>
          </a:xfrm>
          <a:prstGeom prst="rect">
            <a:avLst/>
          </a:prstGeom>
          <a:noFill/>
        </p:spPr>
        <p:txBody>
          <a:bodyPr wrap="square" rtlCol="0">
            <a:spAutoFit/>
          </a:bodyPr>
          <a:lstStyle/>
          <a:p>
            <a:r>
              <a:rPr lang="de-DE" dirty="0" smtClean="0">
                <a:solidFill>
                  <a:srgbClr val="00B050"/>
                </a:solidFill>
              </a:rPr>
              <a:t>Was brauchen wir von Euch?</a:t>
            </a:r>
            <a:endParaRPr lang="de-DE" dirty="0">
              <a:solidFill>
                <a:srgbClr val="00B050"/>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119" y="5868143"/>
            <a:ext cx="2143017" cy="2143017"/>
          </a:xfrm>
          <a:prstGeom prst="rect">
            <a:avLst/>
          </a:prstGeom>
        </p:spPr>
      </p:pic>
    </p:spTree>
    <p:extLst>
      <p:ext uri="{BB962C8B-B14F-4D97-AF65-F5344CB8AC3E}">
        <p14:creationId xmlns:p14="http://schemas.microsoft.com/office/powerpoint/2010/main" val="305050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17</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3</a:t>
            </a:r>
            <a:r>
              <a:rPr lang="de-DE" sz="1800" b="1" dirty="0" smtClean="0"/>
              <a:t>. </a:t>
            </a:r>
            <a:r>
              <a:rPr lang="de-DE" sz="1800" b="1" dirty="0"/>
              <a:t>Beispieldaten </a:t>
            </a:r>
            <a:r>
              <a:rPr lang="de-DE" sz="1800" b="1" dirty="0" smtClean="0"/>
              <a:t>Gläserbedarfsmenge/Leistungsrechnung</a:t>
            </a:r>
          </a:p>
          <a:p>
            <a:pPr fontAlgn="auto">
              <a:spcAft>
                <a:spcPts val="0"/>
              </a:spcAft>
            </a:pPr>
            <a:endParaRPr lang="de-DE" sz="1600" b="1" dirty="0" smtClean="0"/>
          </a:p>
          <a:p>
            <a:r>
              <a:rPr lang="de-DE" sz="1600" u="sng" dirty="0" smtClean="0"/>
              <a:t>Anforderung bei Gläserreinigung im mobilen Ausschank und in Großzelten:</a:t>
            </a:r>
            <a:r>
              <a:rPr lang="de-DE" sz="1800" b="1" dirty="0" smtClean="0"/>
              <a:t>	</a:t>
            </a:r>
          </a:p>
          <a:p>
            <a:pPr marL="285750" indent="-285750">
              <a:buFontTx/>
              <a:buChar char="-"/>
            </a:pPr>
            <a:r>
              <a:rPr lang="de-DE" sz="1600" dirty="0" smtClean="0"/>
              <a:t>Analyse </a:t>
            </a:r>
            <a:r>
              <a:rPr lang="de-DE" sz="1600" dirty="0"/>
              <a:t>der Großveranstaltungen nach Umsatzzahlen pro Tag/Std. zur </a:t>
            </a:r>
            <a:r>
              <a:rPr lang="de-DE" sz="1600" dirty="0" smtClean="0"/>
              <a:t>Leistungsermittlung</a:t>
            </a:r>
          </a:p>
          <a:p>
            <a:pPr marL="285750" indent="-285750">
              <a:buFontTx/>
              <a:buChar char="-"/>
            </a:pPr>
            <a:r>
              <a:rPr lang="de-DE" sz="1600" i="1" dirty="0"/>
              <a:t>Analyse der Infrastruktur bei Zu- und Abwasser:</a:t>
            </a:r>
          </a:p>
          <a:p>
            <a:pPr marL="285750" indent="-285750">
              <a:buFontTx/>
              <a:buChar char="-"/>
            </a:pPr>
            <a:r>
              <a:rPr lang="de-DE" sz="1600" dirty="0"/>
              <a:t>Ausreichender Wasserdruck vorhanden ?</a:t>
            </a:r>
          </a:p>
          <a:p>
            <a:pPr marL="285750" indent="-285750">
              <a:buFontTx/>
              <a:buChar char="-"/>
            </a:pPr>
            <a:r>
              <a:rPr lang="de-DE" sz="1600" dirty="0" smtClean="0"/>
              <a:t>Problem der fehlenden </a:t>
            </a:r>
            <a:r>
              <a:rPr lang="de-DE" sz="1600" dirty="0"/>
              <a:t>Kanalisation auf Festplätzen etc</a:t>
            </a:r>
            <a:r>
              <a:rPr lang="de-DE" sz="1600" dirty="0" smtClean="0"/>
              <a:t>.</a:t>
            </a:r>
          </a:p>
          <a:p>
            <a:pPr marL="285750" indent="-285750">
              <a:buFontTx/>
              <a:buChar char="-"/>
            </a:pPr>
            <a:r>
              <a:rPr lang="de-DE" sz="1600" i="1" dirty="0"/>
              <a:t>Analyse der Infrastruktur </a:t>
            </a:r>
            <a:r>
              <a:rPr lang="de-DE" sz="1600" i="1" dirty="0" smtClean="0"/>
              <a:t>Stromversorgung :</a:t>
            </a:r>
          </a:p>
          <a:p>
            <a:pPr marL="285750" indent="-285750">
              <a:buFontTx/>
              <a:buChar char="-"/>
            </a:pPr>
            <a:r>
              <a:rPr lang="de-DE" sz="1600" dirty="0"/>
              <a:t>Welche Gesamtanschlusswerte sind auf dem Festgelände vorhanden </a:t>
            </a:r>
            <a:r>
              <a:rPr lang="de-DE" sz="1600" dirty="0" smtClean="0"/>
              <a:t>?</a:t>
            </a:r>
          </a:p>
          <a:p>
            <a:pPr marL="285750" indent="-285750">
              <a:buFontTx/>
              <a:buChar char="-"/>
            </a:pPr>
            <a:r>
              <a:rPr lang="de-DE" sz="1600" dirty="0"/>
              <a:t>Einweisung der Mitarbeiter/Mieter im Umgang mit der Spülmaschine und den Gefahrenstoffen, Reiniger etc. ( PSA notwendig )</a:t>
            </a:r>
          </a:p>
          <a:p>
            <a:pPr marL="285750" indent="-285750">
              <a:buFontTx/>
              <a:buChar char="-"/>
            </a:pPr>
            <a:endParaRPr lang="de-DE" sz="1800" dirty="0"/>
          </a:p>
          <a:p>
            <a:endParaRPr lang="de-DE" sz="1800" b="1" dirty="0" smtClean="0"/>
          </a:p>
          <a:p>
            <a:pPr fontAlgn="auto">
              <a:spcAft>
                <a:spcPts val="0"/>
              </a:spcAft>
            </a:pPr>
            <a:endParaRPr lang="de-DE" sz="1800" b="1" dirty="0"/>
          </a:p>
        </p:txBody>
      </p:sp>
    </p:spTree>
    <p:extLst>
      <p:ext uri="{BB962C8B-B14F-4D97-AF65-F5344CB8AC3E}">
        <p14:creationId xmlns:p14="http://schemas.microsoft.com/office/powerpoint/2010/main" val="156026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18</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Textfeld 5"/>
          <p:cNvSpPr txBox="1"/>
          <p:nvPr/>
        </p:nvSpPr>
        <p:spPr>
          <a:xfrm>
            <a:off x="11093302" y="6520560"/>
            <a:ext cx="4451522" cy="830997"/>
          </a:xfrm>
          <a:prstGeom prst="rect">
            <a:avLst/>
          </a:prstGeom>
          <a:noFill/>
        </p:spPr>
        <p:txBody>
          <a:bodyPr wrap="square" rtlCol="0">
            <a:spAutoFit/>
          </a:bodyPr>
          <a:lstStyle/>
          <a:p>
            <a:pPr algn="l"/>
            <a:r>
              <a:rPr lang="de-DE" sz="1600" dirty="0"/>
              <a:t>Link Bundesamt für Risikobewertung :</a:t>
            </a:r>
          </a:p>
          <a:p>
            <a:pPr algn="l"/>
            <a:r>
              <a:rPr lang="de-DE" sz="1600" u="sng" dirty="0">
                <a:hlinkClick r:id="rId2"/>
              </a:rPr>
              <a:t>https://bit.ly/2y0Cvlt</a:t>
            </a:r>
            <a:endParaRPr lang="de-DE" sz="1600" dirty="0"/>
          </a:p>
          <a:p>
            <a:pPr algn="l"/>
            <a:endParaRPr lang="de-DE" sz="1600" dirty="0"/>
          </a:p>
        </p:txBody>
      </p:sp>
      <p:sp>
        <p:nvSpPr>
          <p:cNvPr id="7"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8"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4</a:t>
            </a:r>
            <a:r>
              <a:rPr lang="de-DE" sz="1800" b="1" dirty="0" smtClean="0"/>
              <a:t>. </a:t>
            </a:r>
            <a:r>
              <a:rPr lang="de-DE" sz="1800" b="1" dirty="0"/>
              <a:t>Auszug aus dem Fragenkatalog des </a:t>
            </a:r>
            <a:r>
              <a:rPr lang="de-DE" sz="1800" b="1" dirty="0" err="1"/>
              <a:t>BfR</a:t>
            </a:r>
            <a:r>
              <a:rPr lang="de-DE" sz="1800" b="1" dirty="0"/>
              <a:t> (Bundesamt für Risikobewertung) </a:t>
            </a:r>
            <a:r>
              <a:rPr lang="de-DE" sz="1800" b="1" dirty="0" smtClean="0"/>
              <a:t>	</a:t>
            </a:r>
          </a:p>
          <a:p>
            <a:pPr fontAlgn="auto">
              <a:spcAft>
                <a:spcPts val="0"/>
              </a:spcAft>
            </a:pPr>
            <a:endParaRPr lang="de-DE" sz="1800" b="1" dirty="0"/>
          </a:p>
          <a:p>
            <a:r>
              <a:rPr lang="de-DE" sz="1600" b="1" dirty="0"/>
              <a:t>Kann man sich über Lebensmittel oder Gegenstände mit </a:t>
            </a:r>
            <a:r>
              <a:rPr lang="de-DE" sz="1600" b="1" dirty="0" err="1"/>
              <a:t>Coronaviren</a:t>
            </a:r>
            <a:r>
              <a:rPr lang="de-DE" sz="1600" b="1" dirty="0"/>
              <a:t> anstecken? </a:t>
            </a:r>
            <a:endParaRPr lang="de-DE" sz="1600" dirty="0"/>
          </a:p>
          <a:p>
            <a:r>
              <a:rPr lang="de-DE" sz="1600" dirty="0"/>
              <a:t>Es gibt derzeit keine Fälle, bei denen nachgewiesen ist, dass sich Menschen über den Verzehr kontaminierter Lebensmittel mit dem neuartigen </a:t>
            </a:r>
            <a:r>
              <a:rPr lang="de-DE" sz="1600" dirty="0" err="1"/>
              <a:t>Coronavirus</a:t>
            </a:r>
            <a:r>
              <a:rPr lang="de-DE" sz="1600" dirty="0"/>
              <a:t> infiziert haben. Auch für eine Übertragung des Virus durch Kontakt zu kontaminierten Gegenständen oder über kontaminierte Oberflächen, wodurch nachfolgend Infektionen beim Menschen aufgetreten wären, gibt es derzeit keine belastbaren Belege. Allerdings können Schmierinfektionen über Oberflächen nicht ausgeschlossen werden, die zuvor mit Viren kontaminiert wurden.</a:t>
            </a:r>
            <a:endParaRPr lang="de-DE" sz="1600" dirty="0">
              <a:solidFill>
                <a:srgbClr val="FF0000"/>
              </a:solidFill>
            </a:endParaRPr>
          </a:p>
          <a:p>
            <a:endParaRPr lang="de-DE" sz="1700" dirty="0"/>
          </a:p>
          <a:p>
            <a:pPr marL="285750" indent="-285750">
              <a:lnSpc>
                <a:spcPct val="100000"/>
              </a:lnSpc>
              <a:buFontTx/>
              <a:buChar char="-"/>
            </a:pPr>
            <a:endParaRPr lang="de-DE" sz="1800" dirty="0" smtClean="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6592" y="6832432"/>
            <a:ext cx="1038250" cy="1038250"/>
          </a:xfrm>
          <a:prstGeom prst="rect">
            <a:avLst/>
          </a:prstGeom>
        </p:spPr>
      </p:pic>
    </p:spTree>
    <p:extLst>
      <p:ext uri="{BB962C8B-B14F-4D97-AF65-F5344CB8AC3E}">
        <p14:creationId xmlns:p14="http://schemas.microsoft.com/office/powerpoint/2010/main" val="92182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19</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4</a:t>
            </a:r>
            <a:r>
              <a:rPr lang="de-DE" sz="1800" b="1" dirty="0" smtClean="0"/>
              <a:t>. </a:t>
            </a:r>
            <a:r>
              <a:rPr lang="de-DE" sz="1800" b="1" dirty="0"/>
              <a:t>Auszug aus dem Fragenkatalog des </a:t>
            </a:r>
            <a:r>
              <a:rPr lang="de-DE" sz="1800" b="1" dirty="0" err="1"/>
              <a:t>BfR</a:t>
            </a:r>
            <a:r>
              <a:rPr lang="de-DE" sz="1800" b="1" dirty="0"/>
              <a:t> (Bundesamt für Risikobewertung) </a:t>
            </a:r>
            <a:r>
              <a:rPr lang="de-DE" sz="1800" b="1" dirty="0" smtClean="0"/>
              <a:t>	</a:t>
            </a:r>
          </a:p>
          <a:p>
            <a:pPr fontAlgn="auto">
              <a:spcAft>
                <a:spcPts val="0"/>
              </a:spcAft>
            </a:pPr>
            <a:endParaRPr lang="de-DE" sz="1800" b="1" dirty="0"/>
          </a:p>
          <a:p>
            <a:r>
              <a:rPr lang="de-DE" sz="1600" b="1" dirty="0"/>
              <a:t>Können </a:t>
            </a:r>
            <a:r>
              <a:rPr lang="de-DE" sz="1600" b="1" dirty="0" err="1"/>
              <a:t>Coronaviren</a:t>
            </a:r>
            <a:r>
              <a:rPr lang="de-DE" sz="1600" b="1" dirty="0"/>
              <a:t> über das Berühren von Oberflächen, beispielsweise von Bargeld, Kartenterminals, Türklinken, Smartphones, Griffen von Einkaufswagen, Verpackungen, Tüten oder (Sport-)</a:t>
            </a:r>
            <a:r>
              <a:rPr lang="de-DE" sz="1600" b="1" dirty="0" err="1"/>
              <a:t>bälle</a:t>
            </a:r>
            <a:r>
              <a:rPr lang="de-DE" sz="1600" b="1" dirty="0"/>
              <a:t> übertragen werden? </a:t>
            </a:r>
            <a:endParaRPr lang="de-DE" sz="1600" dirty="0"/>
          </a:p>
          <a:p>
            <a:r>
              <a:rPr lang="de-DE" sz="1600" dirty="0"/>
              <a:t>Dem </a:t>
            </a:r>
            <a:r>
              <a:rPr lang="de-DE" sz="1600" dirty="0" err="1"/>
              <a:t>BfR</a:t>
            </a:r>
            <a:r>
              <a:rPr lang="de-DE" sz="1600" dirty="0"/>
              <a:t> sind bisher keine Infektionen mit SARS-CoV-2 über diesen Übertragungsweg bekannt. Grundsätzlich können </a:t>
            </a:r>
            <a:r>
              <a:rPr lang="de-DE" sz="1600" dirty="0" err="1"/>
              <a:t>Coronaviren</a:t>
            </a:r>
            <a:r>
              <a:rPr lang="de-DE" sz="1600" dirty="0"/>
              <a:t> durch direktes Niesen oder Husten einer infizierten Person auf Oberflächen gelangen und eine Zeit lang überleben. </a:t>
            </a:r>
          </a:p>
          <a:p>
            <a:r>
              <a:rPr lang="de-DE" sz="1600" dirty="0"/>
              <a:t>Eine Schmierinfektion einer weiteren Person erscheint dann möglich, wenn das Virus kurz danach über die Hände auf die Schleimhäute der Nase oder der Augen übertragen wird. </a:t>
            </a:r>
          </a:p>
          <a:p>
            <a:r>
              <a:rPr lang="de-DE" sz="1600" dirty="0"/>
              <a:t>Um sich vor Virusübertragungen über kontaminierte Oberflächen zu schützen, ist es wichtig, die allgemeinen Regeln der Hygiene des Alltags wie regelmäßiges Händewaschen und Fernhalten der Hände aus dem Gesicht zu beachten.</a:t>
            </a:r>
          </a:p>
          <a:p>
            <a:pPr marL="285750" indent="-285750">
              <a:lnSpc>
                <a:spcPct val="100000"/>
              </a:lnSpc>
              <a:buFontTx/>
              <a:buChar char="-"/>
            </a:pPr>
            <a:endParaRPr lang="de-DE" sz="1800" dirty="0" smtClean="0"/>
          </a:p>
        </p:txBody>
      </p:sp>
      <p:sp>
        <p:nvSpPr>
          <p:cNvPr id="8" name="Textfeld 7"/>
          <p:cNvSpPr txBox="1"/>
          <p:nvPr/>
        </p:nvSpPr>
        <p:spPr>
          <a:xfrm>
            <a:off x="11093302" y="6520560"/>
            <a:ext cx="4451522" cy="830997"/>
          </a:xfrm>
          <a:prstGeom prst="rect">
            <a:avLst/>
          </a:prstGeom>
          <a:noFill/>
        </p:spPr>
        <p:txBody>
          <a:bodyPr wrap="square" rtlCol="0">
            <a:spAutoFit/>
          </a:bodyPr>
          <a:lstStyle/>
          <a:p>
            <a:pPr algn="l"/>
            <a:r>
              <a:rPr lang="de-DE" sz="1600" dirty="0"/>
              <a:t>Link Bundesamt für Risikobewertung :</a:t>
            </a:r>
          </a:p>
          <a:p>
            <a:pPr algn="l"/>
            <a:r>
              <a:rPr lang="de-DE" sz="1600" u="sng" dirty="0">
                <a:hlinkClick r:id="rId2"/>
              </a:rPr>
              <a:t>https://bit.ly/2y0Cvlt</a:t>
            </a:r>
            <a:endParaRPr lang="de-DE" sz="1600" dirty="0"/>
          </a:p>
          <a:p>
            <a:pPr algn="l"/>
            <a:endParaRPr lang="de-DE"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6592" y="6832432"/>
            <a:ext cx="1038250" cy="1038250"/>
          </a:xfrm>
          <a:prstGeom prst="rect">
            <a:avLst/>
          </a:prstGeom>
        </p:spPr>
      </p:pic>
    </p:spTree>
    <p:extLst>
      <p:ext uri="{BB962C8B-B14F-4D97-AF65-F5344CB8AC3E}">
        <p14:creationId xmlns:p14="http://schemas.microsoft.com/office/powerpoint/2010/main" val="3985699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txBox="1">
            <a:spLocks/>
          </p:cNvSpPr>
          <p:nvPr/>
        </p:nvSpPr>
        <p:spPr>
          <a:xfrm>
            <a:off x="567160" y="543586"/>
            <a:ext cx="12320238" cy="6440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cap="small" smtClean="0"/>
              <a:t>Präsentation Gläserhygiene auf Veranstaltungen</a:t>
            </a:r>
            <a:endParaRPr lang="de-DE" cap="small" dirty="0"/>
          </a:p>
        </p:txBody>
      </p:sp>
      <p:sp>
        <p:nvSpPr>
          <p:cNvPr id="7" name="Untertitel 2"/>
          <p:cNvSpPr txBox="1">
            <a:spLocks/>
          </p:cNvSpPr>
          <p:nvPr/>
        </p:nvSpPr>
        <p:spPr>
          <a:xfrm>
            <a:off x="567160" y="1475656"/>
            <a:ext cx="14401600" cy="626469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Agenda</a:t>
            </a:r>
          </a:p>
          <a:p>
            <a:pPr marL="342900" indent="-342900">
              <a:lnSpc>
                <a:spcPct val="100000"/>
              </a:lnSpc>
              <a:buFont typeface="+mj-lt"/>
              <a:buAutoNum type="arabicPeriod"/>
            </a:pPr>
            <a:r>
              <a:rPr lang="de-DE" sz="1600" dirty="0" smtClean="0"/>
              <a:t>Einleitung</a:t>
            </a:r>
          </a:p>
          <a:p>
            <a:pPr marL="342900" indent="-342900">
              <a:lnSpc>
                <a:spcPct val="100000"/>
              </a:lnSpc>
              <a:buFont typeface="+mj-lt"/>
              <a:buAutoNum type="arabicPeriod"/>
            </a:pPr>
            <a:r>
              <a:rPr lang="de-DE" sz="1600" dirty="0" smtClean="0"/>
              <a:t>Reinigungsmöglichkeiten</a:t>
            </a:r>
          </a:p>
          <a:p>
            <a:pPr marL="857250" lvl="1" indent="-400050" algn="l">
              <a:lnSpc>
                <a:spcPct val="100000"/>
              </a:lnSpc>
              <a:buFont typeface="+mj-lt"/>
              <a:buAutoNum type="romanUcPeriod"/>
            </a:pPr>
            <a:r>
              <a:rPr lang="de-DE" sz="1400" dirty="0" smtClean="0"/>
              <a:t>Reinigung in einem Spülbecken mit einem manuellen Gläserspülgerät</a:t>
            </a:r>
          </a:p>
          <a:p>
            <a:pPr marL="857250" lvl="1" indent="-400050" algn="l">
              <a:lnSpc>
                <a:spcPct val="100000"/>
              </a:lnSpc>
              <a:buFont typeface="+mj-lt"/>
              <a:buAutoNum type="romanUcPeriod"/>
            </a:pPr>
            <a:r>
              <a:rPr lang="de-DE" sz="1400" dirty="0" smtClean="0"/>
              <a:t>Reinigung mit zwei Becken</a:t>
            </a:r>
          </a:p>
          <a:p>
            <a:pPr marL="857250" lvl="1" indent="-400050" algn="l">
              <a:lnSpc>
                <a:spcPct val="100000"/>
              </a:lnSpc>
              <a:buFont typeface="+mj-lt"/>
              <a:buAutoNum type="romanUcPeriod"/>
            </a:pPr>
            <a:r>
              <a:rPr lang="de-DE" sz="1400" dirty="0" smtClean="0"/>
              <a:t>Reinigung in einer Gläserspülmaschine</a:t>
            </a:r>
          </a:p>
          <a:p>
            <a:pPr marL="857250" lvl="1" indent="-400050" algn="l">
              <a:lnSpc>
                <a:spcPct val="100000"/>
              </a:lnSpc>
              <a:buFont typeface="+mj-lt"/>
              <a:buAutoNum type="romanUcPeriod"/>
            </a:pPr>
            <a:r>
              <a:rPr lang="de-DE" sz="1400" dirty="0" smtClean="0"/>
              <a:t>Reinigung in einer Bandspülmaschine</a:t>
            </a:r>
          </a:p>
          <a:p>
            <a:pPr marL="742950" lvl="1" indent="-285750">
              <a:lnSpc>
                <a:spcPct val="100000"/>
              </a:lnSpc>
              <a:buFontTx/>
              <a:buChar char="-"/>
            </a:pPr>
            <a:endParaRPr lang="de-DE" sz="1400" dirty="0" smtClean="0"/>
          </a:p>
          <a:p>
            <a:pPr marL="342900" indent="-342900">
              <a:lnSpc>
                <a:spcPct val="100000"/>
              </a:lnSpc>
              <a:buFont typeface="+mj-lt"/>
              <a:buAutoNum type="arabicPeriod"/>
            </a:pPr>
            <a:r>
              <a:rPr lang="de-DE" sz="1600" dirty="0"/>
              <a:t>Beispieldaten Gläserbedarfsmenge/Leistungsrechnung</a:t>
            </a:r>
          </a:p>
          <a:p>
            <a:pPr marL="342900" indent="-342900">
              <a:lnSpc>
                <a:spcPct val="100000"/>
              </a:lnSpc>
              <a:buFont typeface="+mj-lt"/>
              <a:buAutoNum type="arabicPeriod"/>
            </a:pPr>
            <a:r>
              <a:rPr lang="de-DE" sz="1600" dirty="0" smtClean="0"/>
              <a:t>Auszug aus dem Fragenkatalog des </a:t>
            </a:r>
            <a:r>
              <a:rPr lang="de-DE" sz="1600" dirty="0" err="1" smtClean="0"/>
              <a:t>BfR</a:t>
            </a:r>
            <a:r>
              <a:rPr lang="de-DE" sz="1600" dirty="0" smtClean="0"/>
              <a:t> (Bundesamt für Risikobewertung)</a:t>
            </a:r>
          </a:p>
          <a:p>
            <a:pPr marL="342900" indent="-342900">
              <a:lnSpc>
                <a:spcPct val="100000"/>
              </a:lnSpc>
              <a:buFont typeface="+mj-lt"/>
              <a:buAutoNum type="arabicPeriod"/>
            </a:pPr>
            <a:r>
              <a:rPr lang="de-DE" sz="1600" dirty="0" smtClean="0"/>
              <a:t>Die DIN 10511 </a:t>
            </a:r>
          </a:p>
          <a:p>
            <a:pPr marL="342900" indent="-342900">
              <a:lnSpc>
                <a:spcPct val="100000"/>
              </a:lnSpc>
              <a:buFont typeface="+mj-lt"/>
              <a:buAutoNum type="arabicPeriod"/>
            </a:pPr>
            <a:r>
              <a:rPr lang="de-DE" sz="1600" dirty="0" smtClean="0"/>
              <a:t>Auszug aus der „Leitlinie </a:t>
            </a:r>
            <a:r>
              <a:rPr lang="de-DE" sz="1600" dirty="0"/>
              <a:t>für eine gute Lebensmittelhygienepraxis in ortsveränderlichen </a:t>
            </a:r>
            <a:r>
              <a:rPr lang="de-DE" sz="1600" dirty="0" smtClean="0"/>
              <a:t>Betriebsstätten“ (Informationen der BGN)</a:t>
            </a:r>
          </a:p>
          <a:p>
            <a:pPr marL="342900" indent="-342900">
              <a:lnSpc>
                <a:spcPct val="100000"/>
              </a:lnSpc>
              <a:buFont typeface="+mj-lt"/>
              <a:buAutoNum type="arabicPeriod"/>
            </a:pPr>
            <a:r>
              <a:rPr lang="de-DE" sz="1600" dirty="0"/>
              <a:t>Allgemeine </a:t>
            </a:r>
            <a:r>
              <a:rPr lang="de-DE" sz="1600" dirty="0" smtClean="0"/>
              <a:t>Hinweise</a:t>
            </a:r>
          </a:p>
          <a:p>
            <a:pPr marL="342900" indent="-342900">
              <a:lnSpc>
                <a:spcPct val="100000"/>
              </a:lnSpc>
              <a:buFont typeface="+mj-lt"/>
              <a:buAutoNum type="arabicPeriod"/>
            </a:pPr>
            <a:r>
              <a:rPr lang="de-DE" sz="1600" dirty="0" smtClean="0"/>
              <a:t>Zusätzliche Informationen</a:t>
            </a:r>
          </a:p>
          <a:p>
            <a:pPr marL="857250" lvl="1" indent="-400050" algn="l">
              <a:lnSpc>
                <a:spcPct val="100000"/>
              </a:lnSpc>
              <a:buFont typeface="+mj-lt"/>
              <a:buAutoNum type="romanUcPeriod"/>
            </a:pPr>
            <a:r>
              <a:rPr lang="de-DE" sz="1400" dirty="0" smtClean="0"/>
              <a:t>Anforderungen an die Trinkwasserversorgung</a:t>
            </a:r>
          </a:p>
          <a:p>
            <a:pPr marL="857250" lvl="1" indent="-400050" algn="l">
              <a:lnSpc>
                <a:spcPct val="100000"/>
              </a:lnSpc>
              <a:buFont typeface="+mj-lt"/>
              <a:buAutoNum type="romanUcPeriod"/>
            </a:pPr>
            <a:r>
              <a:rPr lang="de-DE" sz="1400" dirty="0" smtClean="0"/>
              <a:t>Anforderung an Trinkwasserschläuche</a:t>
            </a:r>
          </a:p>
          <a:p>
            <a:pPr marL="857250" lvl="1" indent="-400050" algn="l">
              <a:lnSpc>
                <a:spcPct val="100000"/>
              </a:lnSpc>
              <a:buFont typeface="+mj-lt"/>
              <a:buAutoNum type="romanUcPeriod"/>
            </a:pPr>
            <a:r>
              <a:rPr lang="de-DE" sz="1400" dirty="0" smtClean="0"/>
              <a:t>Handhabung von Trinkwasserschläuchen</a:t>
            </a:r>
          </a:p>
          <a:p>
            <a:pPr marL="857250" lvl="1" indent="-400050" algn="l">
              <a:lnSpc>
                <a:spcPct val="100000"/>
              </a:lnSpc>
              <a:buFont typeface="+mj-lt"/>
              <a:buAutoNum type="romanUcPeriod"/>
            </a:pPr>
            <a:r>
              <a:rPr lang="de-DE" sz="1400" dirty="0" smtClean="0"/>
              <a:t>Spuck- und Hustenschutz</a:t>
            </a:r>
          </a:p>
          <a:p>
            <a:pPr marL="857250" lvl="1" indent="-400050" algn="l">
              <a:lnSpc>
                <a:spcPct val="100000"/>
              </a:lnSpc>
              <a:buFont typeface="+mj-lt"/>
              <a:buAutoNum type="romanUcPeriod"/>
            </a:pPr>
            <a:endParaRPr lang="de-DE" sz="1400" dirty="0" smtClean="0"/>
          </a:p>
          <a:p>
            <a:pPr marL="342900" indent="-342900">
              <a:lnSpc>
                <a:spcPct val="100000"/>
              </a:lnSpc>
              <a:buFont typeface="+mj-lt"/>
              <a:buAutoNum type="arabicPeriod"/>
            </a:pPr>
            <a:r>
              <a:rPr lang="de-DE" sz="1600" dirty="0" smtClean="0"/>
              <a:t>Nachhaltigkeit</a:t>
            </a:r>
          </a:p>
          <a:p>
            <a:pPr marL="342900" indent="-342900">
              <a:lnSpc>
                <a:spcPct val="100000"/>
              </a:lnSpc>
              <a:buFont typeface="+mj-lt"/>
              <a:buAutoNum type="arabicPeriod"/>
            </a:pPr>
            <a:r>
              <a:rPr lang="de-DE" sz="1600" dirty="0" smtClean="0"/>
              <a:t>Alternative Ausschankmöglichkeiten ohne Gläserreinigung</a:t>
            </a:r>
          </a:p>
          <a:p>
            <a:pPr marL="342900" indent="-342900">
              <a:lnSpc>
                <a:spcPct val="100000"/>
              </a:lnSpc>
              <a:buFont typeface="+mj-lt"/>
              <a:buAutoNum type="arabicPeriod"/>
            </a:pPr>
            <a:r>
              <a:rPr lang="de-DE" sz="1600" dirty="0" smtClean="0"/>
              <a:t>Herausforderungen der Zukunft</a:t>
            </a:r>
          </a:p>
          <a:p>
            <a:pPr marL="342900" indent="-342900">
              <a:lnSpc>
                <a:spcPct val="100000"/>
              </a:lnSpc>
              <a:buFont typeface="+mj-lt"/>
              <a:buAutoNum type="arabicPeriod"/>
            </a:pPr>
            <a:endParaRPr lang="de-DE" sz="1600" dirty="0" smtClean="0"/>
          </a:p>
          <a:p>
            <a:pPr>
              <a:lnSpc>
                <a:spcPct val="100000"/>
              </a:lnSpc>
            </a:pPr>
            <a:r>
              <a:rPr lang="de-DE" sz="1800" dirty="0" smtClean="0">
                <a:sym typeface="Wingdings" panose="05000000000000000000" pitchFamily="2" charset="2"/>
              </a:rPr>
              <a:t>	</a:t>
            </a:r>
            <a:endParaRPr lang="de-DE" sz="1800" dirty="0"/>
          </a:p>
          <a:p>
            <a:pPr marL="285750" indent="-285750">
              <a:buFontTx/>
              <a:buChar char="-"/>
            </a:pPr>
            <a:endParaRPr lang="de-DE" sz="1800" dirty="0"/>
          </a:p>
        </p:txBody>
      </p:sp>
    </p:spTree>
    <p:extLst>
      <p:ext uri="{BB962C8B-B14F-4D97-AF65-F5344CB8AC3E}">
        <p14:creationId xmlns:p14="http://schemas.microsoft.com/office/powerpoint/2010/main" val="383459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20</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4</a:t>
            </a:r>
            <a:r>
              <a:rPr lang="de-DE" sz="1800" b="1" dirty="0" smtClean="0"/>
              <a:t>. </a:t>
            </a:r>
            <a:r>
              <a:rPr lang="de-DE" sz="1800" b="1" dirty="0"/>
              <a:t>Auszug aus dem Fragenkatalog des </a:t>
            </a:r>
            <a:r>
              <a:rPr lang="de-DE" sz="1800" b="1" dirty="0" err="1"/>
              <a:t>BfR</a:t>
            </a:r>
            <a:r>
              <a:rPr lang="de-DE" sz="1800" b="1" dirty="0"/>
              <a:t> (Bundesamt für Risikobewertung) </a:t>
            </a:r>
            <a:r>
              <a:rPr lang="de-DE" sz="1800" b="1" dirty="0" smtClean="0"/>
              <a:t>	</a:t>
            </a:r>
          </a:p>
          <a:p>
            <a:pPr fontAlgn="auto">
              <a:spcAft>
                <a:spcPts val="0"/>
              </a:spcAft>
            </a:pPr>
            <a:endParaRPr lang="de-DE" sz="1800" b="1" dirty="0"/>
          </a:p>
          <a:p>
            <a:r>
              <a:rPr lang="de-DE" sz="1600" b="1" dirty="0"/>
              <a:t>Wird das Virus durch Spülen mit der Hand oder in der Geschirrspülmaschine inaktiviert? </a:t>
            </a:r>
            <a:endParaRPr lang="de-DE" sz="1600" dirty="0"/>
          </a:p>
          <a:p>
            <a:r>
              <a:rPr lang="de-DE" sz="1600" dirty="0"/>
              <a:t>Als </a:t>
            </a:r>
            <a:r>
              <a:rPr lang="de-DE" sz="1600" dirty="0" err="1"/>
              <a:t>behüllte</a:t>
            </a:r>
            <a:r>
              <a:rPr lang="de-DE" sz="1600" dirty="0"/>
              <a:t> Viren, deren Erbgut von einer Fettschicht (Lipidschicht) umhüllt ist, reagieren </a:t>
            </a:r>
            <a:r>
              <a:rPr lang="de-DE" sz="1600" dirty="0" err="1"/>
              <a:t>Coronaviren</a:t>
            </a:r>
            <a:r>
              <a:rPr lang="de-DE" sz="1600" dirty="0"/>
              <a:t> empfindlich auf fettlösende Substanzen wie Alkohole und Tenside, die als Fettlöser in Seifen und Geschirrspülmitteln enthalten sind. Wenngleich für SARS-CoV-2 hierfür noch keine spezifischen Daten vorliegen, ist es wahrscheinlich, dass durch diese Substanzen die Virusoberfläche beschädigt und das Virus inaktiviert wird. Das gilt insbesondere auch dann, wenn im Geschirrspüler das Geschirr mit 60 Grad Celsius oder höherer Temperatur gereinigt und getrocknet wird. </a:t>
            </a:r>
            <a:endParaRPr lang="de-DE" sz="1600" dirty="0" smtClean="0"/>
          </a:p>
        </p:txBody>
      </p:sp>
      <p:sp>
        <p:nvSpPr>
          <p:cNvPr id="8" name="Textfeld 7"/>
          <p:cNvSpPr txBox="1"/>
          <p:nvPr/>
        </p:nvSpPr>
        <p:spPr>
          <a:xfrm>
            <a:off x="11093302" y="6520560"/>
            <a:ext cx="4451522" cy="830997"/>
          </a:xfrm>
          <a:prstGeom prst="rect">
            <a:avLst/>
          </a:prstGeom>
          <a:noFill/>
        </p:spPr>
        <p:txBody>
          <a:bodyPr wrap="square" rtlCol="0">
            <a:spAutoFit/>
          </a:bodyPr>
          <a:lstStyle/>
          <a:p>
            <a:pPr algn="l"/>
            <a:r>
              <a:rPr lang="de-DE" sz="1600" dirty="0"/>
              <a:t>Link Bundesamt für Risikobewertung :</a:t>
            </a:r>
          </a:p>
          <a:p>
            <a:pPr algn="l"/>
            <a:r>
              <a:rPr lang="de-DE" sz="1600" u="sng" dirty="0">
                <a:hlinkClick r:id="rId2"/>
              </a:rPr>
              <a:t>https://bit.ly/2y0Cvlt</a:t>
            </a:r>
            <a:endParaRPr lang="de-DE" sz="1600" dirty="0"/>
          </a:p>
          <a:p>
            <a:pPr algn="l"/>
            <a:endParaRPr lang="de-DE" sz="16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6592" y="6832432"/>
            <a:ext cx="1038250" cy="1038250"/>
          </a:xfrm>
          <a:prstGeom prst="rect">
            <a:avLst/>
          </a:prstGeom>
        </p:spPr>
      </p:pic>
    </p:spTree>
    <p:extLst>
      <p:ext uri="{BB962C8B-B14F-4D97-AF65-F5344CB8AC3E}">
        <p14:creationId xmlns:p14="http://schemas.microsoft.com/office/powerpoint/2010/main" val="3929365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21</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5. </a:t>
            </a:r>
            <a:r>
              <a:rPr lang="de-DE" sz="1800" b="1" dirty="0"/>
              <a:t>Auszug aus der DIN </a:t>
            </a:r>
            <a:r>
              <a:rPr lang="de-DE" sz="1800" b="1" dirty="0" smtClean="0"/>
              <a:t>10511</a:t>
            </a:r>
          </a:p>
          <a:p>
            <a:r>
              <a:rPr lang="de-DE" sz="1600" b="1" dirty="0" smtClean="0"/>
              <a:t>DIN </a:t>
            </a:r>
            <a:r>
              <a:rPr lang="de-DE" sz="1600" b="1" dirty="0"/>
              <a:t>10511 „Lebensmittelhygiene – Gewerbliches Gläserspülen mit Gläserspülmaschinen – Hygienische Anforderungen, Prüfung</a:t>
            </a:r>
            <a:r>
              <a:rPr lang="de-DE" sz="1600" b="1" dirty="0" smtClean="0"/>
              <a:t>“, Mai 1999 </a:t>
            </a:r>
            <a:endParaRPr lang="de-DE" sz="1600" dirty="0"/>
          </a:p>
          <a:p>
            <a:pPr marL="285750" indent="-285750">
              <a:buFontTx/>
              <a:buChar char="-"/>
            </a:pPr>
            <a:r>
              <a:rPr lang="de-DE" sz="1600" dirty="0" smtClean="0"/>
              <a:t>Die </a:t>
            </a:r>
            <a:r>
              <a:rPr lang="de-DE" sz="1600" dirty="0"/>
              <a:t>Temperatur im </a:t>
            </a:r>
            <a:r>
              <a:rPr lang="de-DE" sz="1600" dirty="0" err="1"/>
              <a:t>Reinigertank</a:t>
            </a:r>
            <a:r>
              <a:rPr lang="de-DE" sz="1600" dirty="0"/>
              <a:t> muss aus hygienischen Gründen mindestens 55 °C betragen. </a:t>
            </a:r>
          </a:p>
          <a:p>
            <a:pPr marL="285750" indent="-285750">
              <a:buFontTx/>
              <a:buChar char="-"/>
            </a:pPr>
            <a:r>
              <a:rPr lang="de-DE" sz="1600" dirty="0" smtClean="0"/>
              <a:t>Da </a:t>
            </a:r>
            <a:r>
              <a:rPr lang="de-DE" sz="1600" dirty="0"/>
              <a:t>die Haltbarkeit und Gebrauchstauglichkeit eines Trinkglases wesentlich durch die Temperatur beeinflusst wird, sollte die Temperatur der </a:t>
            </a:r>
            <a:r>
              <a:rPr lang="de-DE" sz="1600" dirty="0" err="1"/>
              <a:t>Reinigerlösung</a:t>
            </a:r>
            <a:r>
              <a:rPr lang="de-DE" sz="1600" dirty="0"/>
              <a:t> 60 °C nicht wesentlich überschreiten. </a:t>
            </a:r>
          </a:p>
          <a:p>
            <a:pPr marL="285750" indent="-285750">
              <a:buFontTx/>
              <a:buChar char="-"/>
            </a:pPr>
            <a:r>
              <a:rPr lang="de-DE" sz="1600" dirty="0" smtClean="0"/>
              <a:t>Die </a:t>
            </a:r>
            <a:r>
              <a:rPr lang="de-DE" sz="1600" dirty="0"/>
              <a:t>Temperatur der Klarspülerlösung sollte 65 ± 2 °C betragen. </a:t>
            </a:r>
            <a:endParaRPr lang="de-DE" sz="1600" dirty="0" smtClean="0"/>
          </a:p>
          <a:p>
            <a:pPr marL="285750" indent="-285750">
              <a:buFontTx/>
              <a:buChar char="-"/>
            </a:pPr>
            <a:r>
              <a:rPr lang="de-DE" sz="1600" dirty="0" smtClean="0"/>
              <a:t>Kontaktzeiten </a:t>
            </a:r>
            <a:r>
              <a:rPr lang="de-DE" sz="1600" dirty="0"/>
              <a:t>von 90 Sekunden werden als gute Voraussetzung angesehen, hygienisch einwandfreie Spülergebnisse zu erzielen. </a:t>
            </a:r>
          </a:p>
          <a:p>
            <a:pPr marL="285750" indent="-285750">
              <a:buFontTx/>
              <a:buChar char="-"/>
            </a:pPr>
            <a:r>
              <a:rPr lang="de-DE" sz="1600" dirty="0" smtClean="0"/>
              <a:t>Unter </a:t>
            </a:r>
            <a:r>
              <a:rPr lang="de-DE" sz="1600" dirty="0"/>
              <a:t>besonderen Gegebenheiten, z. B. bei erhöhter Infektionsgefahr, muss in Gläserspülmaschinen mit höheren Temperaturen gearbeitet bzw. der Einsatz von Desinfektionskomponenten empfohlen werden</a:t>
            </a:r>
            <a:r>
              <a:rPr lang="de-DE" sz="1600" dirty="0" smtClean="0"/>
              <a:t>.</a:t>
            </a:r>
            <a:endParaRPr lang="de-DE" sz="1600" dirty="0"/>
          </a:p>
          <a:p>
            <a:r>
              <a:rPr lang="de-DE" sz="1600" dirty="0"/>
              <a:t> </a:t>
            </a:r>
          </a:p>
          <a:p>
            <a:r>
              <a:rPr lang="de-DE" sz="1800" b="1" dirty="0" smtClean="0"/>
              <a:t>	</a:t>
            </a:r>
          </a:p>
          <a:p>
            <a:pPr fontAlgn="auto">
              <a:spcAft>
                <a:spcPts val="0"/>
              </a:spcAft>
            </a:pPr>
            <a:endParaRPr lang="de-DE" sz="1800" b="1" dirty="0"/>
          </a:p>
        </p:txBody>
      </p:sp>
    </p:spTree>
    <p:extLst>
      <p:ext uri="{BB962C8B-B14F-4D97-AF65-F5344CB8AC3E}">
        <p14:creationId xmlns:p14="http://schemas.microsoft.com/office/powerpoint/2010/main" val="208543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22</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8"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9"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6</a:t>
            </a:r>
            <a:r>
              <a:rPr lang="de-DE" sz="1800" b="1" dirty="0" smtClean="0"/>
              <a:t>. </a:t>
            </a:r>
            <a:r>
              <a:rPr lang="de-DE" sz="1800" b="1" dirty="0"/>
              <a:t>Leitlinie für eine gute Lebensmittelhygienepraxis in ortsveränderlichen Betriebsstätten </a:t>
            </a:r>
            <a:r>
              <a:rPr lang="de-DE" sz="1800" b="1" dirty="0" smtClean="0"/>
              <a:t>(Informationen der BGN</a:t>
            </a:r>
            <a:r>
              <a:rPr lang="de-DE" sz="1800" b="1" dirty="0"/>
              <a:t>)</a:t>
            </a:r>
            <a:endParaRPr lang="de-DE" sz="1800" b="1" dirty="0" smtClean="0"/>
          </a:p>
          <a:p>
            <a:r>
              <a:rPr lang="de-DE" sz="1600" b="1" dirty="0"/>
              <a:t>1.2.3.2 Spülmaschinenbetrieb:</a:t>
            </a:r>
            <a:endParaRPr lang="de-DE" sz="1600" dirty="0"/>
          </a:p>
          <a:p>
            <a:r>
              <a:rPr lang="de-DE" sz="1600" dirty="0"/>
              <a:t>Temperaturen und Dauer der Reinigungsintervalle von Spülmaschinen dürfen nicht manipuliert werden. </a:t>
            </a:r>
          </a:p>
          <a:p>
            <a:r>
              <a:rPr lang="de-DE" sz="1600" dirty="0"/>
              <a:t>Art und Menge des Reinigungsmittels müssen so eingesetzt werden, wie vom Hersteller angegeben. Nur bei Einhaltung dieser Prozessbedingungen ist eine wirksame Reinigung und ausreichende Abtötung von Krankheitskeimen garantiert. </a:t>
            </a:r>
          </a:p>
          <a:p>
            <a:r>
              <a:rPr lang="de-DE" sz="1600" dirty="0"/>
              <a:t>Eine regelmäßige Wartung der Spülmaschine (Prüfung der Temperatur im Nachspülprozess, Funktionsfähigkeit etc.) ist notwendig. Die Wirksamkeit der gewerblichen Geschirrspülmaschine soll überprüft werden (DIN 10511). </a:t>
            </a:r>
          </a:p>
          <a:p>
            <a:r>
              <a:rPr lang="de-DE" sz="1800" b="1" dirty="0" smtClean="0"/>
              <a:t>	</a:t>
            </a:r>
          </a:p>
          <a:p>
            <a:pPr fontAlgn="auto">
              <a:spcAft>
                <a:spcPts val="0"/>
              </a:spcAft>
            </a:pPr>
            <a:endParaRPr lang="de-DE" sz="1800" b="1" dirty="0"/>
          </a:p>
        </p:txBody>
      </p:sp>
    </p:spTree>
    <p:extLst>
      <p:ext uri="{BB962C8B-B14F-4D97-AF65-F5344CB8AC3E}">
        <p14:creationId xmlns:p14="http://schemas.microsoft.com/office/powerpoint/2010/main" val="136697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23</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73245" y="1475656"/>
            <a:ext cx="14473608" cy="518457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6</a:t>
            </a:r>
            <a:r>
              <a:rPr lang="de-DE" sz="1800" b="1" dirty="0" smtClean="0"/>
              <a:t>. </a:t>
            </a:r>
            <a:r>
              <a:rPr lang="de-DE" sz="1800" b="1" dirty="0"/>
              <a:t>Leitlinie für eine gute Lebensmittelhygienepraxis in ortsveränderlichen Betriebsstätten </a:t>
            </a:r>
            <a:r>
              <a:rPr lang="de-DE" sz="1800" b="1" dirty="0" smtClean="0"/>
              <a:t>(Informationen der BGN</a:t>
            </a:r>
            <a:r>
              <a:rPr lang="de-DE" sz="1800" b="1" dirty="0"/>
              <a:t>) </a:t>
            </a:r>
            <a:endParaRPr lang="de-DE" sz="1800" b="1" dirty="0" smtClean="0"/>
          </a:p>
          <a:p>
            <a:pPr fontAlgn="auto">
              <a:spcAft>
                <a:spcPts val="0"/>
              </a:spcAft>
            </a:pPr>
            <a:r>
              <a:rPr lang="de-DE" sz="1600" b="1" dirty="0" smtClean="0"/>
              <a:t>1.6.5 </a:t>
            </a:r>
            <a:r>
              <a:rPr lang="de-DE" sz="1600" b="1" dirty="0"/>
              <a:t>Schankgefäße und deren Reinigung</a:t>
            </a:r>
            <a:endParaRPr lang="de-DE" sz="1600" dirty="0"/>
          </a:p>
          <a:p>
            <a:r>
              <a:rPr lang="de-DE" sz="1600" dirty="0"/>
              <a:t>Es dürfen nur saubere, unbeschädigte Schankgefäße aus für Lebensmittel geeignetem Material verwendet werden. </a:t>
            </a:r>
          </a:p>
          <a:p>
            <a:r>
              <a:rPr lang="de-DE" sz="1600" dirty="0"/>
              <a:t>Schankgefäße müssen grundsätzlich mit einem Füllstrich versehen sein (Ausnahme: z. B. bei der Getränkeabgabe in Karaffen oder Flaschen). </a:t>
            </a:r>
          </a:p>
          <a:p>
            <a:r>
              <a:rPr lang="de-DE" sz="1600" dirty="0"/>
              <a:t>Für Schankgefäße sollten nur handelsübliche, geschmacks- und geruchsneutrale Spülmittel in der angegebenen Konzentration, für Biergläser spezielle, nicht den Bierschaum zerstörende Spülmittel eingesetzt werden. </a:t>
            </a:r>
          </a:p>
          <a:p>
            <a:r>
              <a:rPr lang="de-DE" sz="1600" dirty="0"/>
              <a:t>Schankgefäße sollten aus hygienischen Gründen nur unten und von außen angefasst werden.</a:t>
            </a:r>
            <a:r>
              <a:rPr lang="de-DE" sz="1800" b="1" dirty="0" smtClean="0"/>
              <a:t>	</a:t>
            </a:r>
          </a:p>
          <a:p>
            <a:pPr fontAlgn="auto">
              <a:spcAft>
                <a:spcPts val="0"/>
              </a:spcAft>
            </a:pPr>
            <a:endParaRPr lang="de-DE" sz="1800" b="1" dirty="0"/>
          </a:p>
        </p:txBody>
      </p:sp>
    </p:spTree>
    <p:extLst>
      <p:ext uri="{BB962C8B-B14F-4D97-AF65-F5344CB8AC3E}">
        <p14:creationId xmlns:p14="http://schemas.microsoft.com/office/powerpoint/2010/main" val="25779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24</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7"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8"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7. Allgemeine Hinweise	</a:t>
            </a:r>
          </a:p>
          <a:p>
            <a:pPr fontAlgn="auto">
              <a:spcAft>
                <a:spcPts val="0"/>
              </a:spcAft>
            </a:pPr>
            <a:r>
              <a:rPr lang="de-DE" sz="1800" b="1" dirty="0"/>
              <a:t> </a:t>
            </a:r>
            <a:r>
              <a:rPr lang="de-DE" sz="1800" dirty="0"/>
              <a:t>Auszug aus dem „Leitfaden zur Gründlichen Gläserreinigung“ des DBB</a:t>
            </a:r>
            <a:endParaRPr lang="de-DE" sz="1800" b="1" dirty="0"/>
          </a:p>
          <a:p>
            <a:pPr fontAlgn="auto">
              <a:spcAft>
                <a:spcPts val="0"/>
              </a:spcAft>
            </a:pPr>
            <a:endParaRPr lang="de-DE" sz="1800" b="1" dirty="0"/>
          </a:p>
          <a:p>
            <a:pPr marL="285750" indent="-285750">
              <a:buFontTx/>
              <a:buChar char="-"/>
            </a:pPr>
            <a:r>
              <a:rPr lang="de-DE" sz="1600" dirty="0" smtClean="0"/>
              <a:t>Alle </a:t>
            </a:r>
            <a:r>
              <a:rPr lang="de-DE" sz="1600" dirty="0"/>
              <a:t>genannten Maßnahmen können nur erfolgreich sein, wenn auch eine ausreichende Personalhygiene gewährleistet ist. </a:t>
            </a:r>
            <a:endParaRPr lang="de-DE" sz="1600" dirty="0" smtClean="0"/>
          </a:p>
          <a:p>
            <a:pPr marL="285750" indent="-285750">
              <a:buFontTx/>
              <a:buChar char="-"/>
            </a:pPr>
            <a:r>
              <a:rPr lang="de-DE" sz="1600" dirty="0"/>
              <a:t>Regelmäßiges Händewaschen ist unerlässlich. Mitarbeitern wie Gästen müssen ausreichend Waschgelegenheiten, Flüssigseife, Einmalhandtücher und ggf. Händedesinfektionsmittel bereitgestellt werden</a:t>
            </a:r>
            <a:r>
              <a:rPr lang="de-DE" sz="1600" dirty="0" smtClean="0"/>
              <a:t>.</a:t>
            </a:r>
          </a:p>
          <a:p>
            <a:pPr marL="285750" indent="-285750">
              <a:buFontTx/>
              <a:buChar char="-"/>
            </a:pPr>
            <a:r>
              <a:rPr lang="de-DE" sz="1600" dirty="0"/>
              <a:t>Neben den Händen sind auch Arbeitsflächen, Theken oder Griffe, die sich in der Umgebung der Gläserreinigung befinden, regelmäßig zu reinigen und zu desinfizieren.</a:t>
            </a:r>
          </a:p>
          <a:p>
            <a:pPr marL="285750" indent="-285750">
              <a:buFontTx/>
              <a:buChar char="-"/>
            </a:pPr>
            <a:r>
              <a:rPr lang="de-DE" sz="1600" dirty="0"/>
              <a:t>Die in die Theke integrierte Gläserdusche dient ausschließlich zum Abkühlen der Gläser, eine Reinigungswirkung kann damit nicht erzielt werden.</a:t>
            </a:r>
          </a:p>
          <a:p>
            <a:pPr marL="285750" indent="-285750">
              <a:buFontTx/>
              <a:buChar char="-"/>
            </a:pPr>
            <a:r>
              <a:rPr lang="de-DE" sz="1600" dirty="0"/>
              <a:t>Die Abtropfflächen für Gläser müssen selbstverständlich immer sauber und hygienisch rein sein, da die Gefäße mit dem Rand darauf abgestellt werden. Eine tägliche Desinfektion z. B. mit einem Sprühmittel wird empfohlen.</a:t>
            </a:r>
          </a:p>
          <a:p>
            <a:pPr marL="285750" indent="-285750">
              <a:buFontTx/>
              <a:buChar char="-"/>
            </a:pPr>
            <a:endParaRPr lang="de-DE" sz="1700" dirty="0"/>
          </a:p>
          <a:p>
            <a:pPr marL="285750" indent="-285750">
              <a:lnSpc>
                <a:spcPct val="100000"/>
              </a:lnSpc>
              <a:buFontTx/>
              <a:buChar char="-"/>
            </a:pPr>
            <a:endParaRPr lang="de-DE" sz="1800" dirty="0" smtClean="0"/>
          </a:p>
        </p:txBody>
      </p:sp>
    </p:spTree>
    <p:extLst>
      <p:ext uri="{BB962C8B-B14F-4D97-AF65-F5344CB8AC3E}">
        <p14:creationId xmlns:p14="http://schemas.microsoft.com/office/powerpoint/2010/main" val="4163819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25</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7. Allgemeine Hinweise	</a:t>
            </a:r>
          </a:p>
          <a:p>
            <a:pPr fontAlgn="auto">
              <a:spcAft>
                <a:spcPts val="0"/>
              </a:spcAft>
            </a:pPr>
            <a:r>
              <a:rPr lang="de-DE" sz="1800" b="1" dirty="0" smtClean="0"/>
              <a:t> </a:t>
            </a:r>
            <a:r>
              <a:rPr lang="de-DE" sz="1800" dirty="0"/>
              <a:t>Auszug aus dem „Leitfaden zur Gründlichen Gläserreinigung“ des DBB</a:t>
            </a:r>
            <a:endParaRPr lang="de-DE" sz="1800" b="1" dirty="0"/>
          </a:p>
          <a:p>
            <a:pPr marL="285750" indent="-285750">
              <a:buFontTx/>
              <a:buChar char="-"/>
            </a:pPr>
            <a:r>
              <a:rPr lang="de-DE" sz="1600" dirty="0" smtClean="0"/>
              <a:t>Schankgefäße </a:t>
            </a:r>
            <a:r>
              <a:rPr lang="de-DE" sz="1600" dirty="0"/>
              <a:t>für Bier und alkoholfreie Getränke dürfen keinesfalls poliert werden. Tücher könnten Keime ins Glas tragen, zudem führen feine Fussel zu einer starken Kohlensäureentbindung und damit zu einem schalen Geschmack des Getränks.</a:t>
            </a:r>
          </a:p>
          <a:p>
            <a:pPr marL="285750" indent="-285750">
              <a:buFontTx/>
              <a:buChar char="-"/>
            </a:pPr>
            <a:r>
              <a:rPr lang="de-DE" sz="1600" dirty="0"/>
              <a:t>Beim Abräumen durch das Servicepersonal darf keinesfalls ins Glas hinein gefasst werden. Fingerabdrücke (Fett, Keime) lassen sich nur schwer entfernen.</a:t>
            </a:r>
          </a:p>
          <a:p>
            <a:pPr marL="285750" indent="-285750">
              <a:buFontTx/>
              <a:buChar char="-"/>
            </a:pPr>
            <a:r>
              <a:rPr lang="de-DE" sz="1600" dirty="0"/>
              <a:t>Besondere Vorsicht ist bei Scherben in den Spüleinheiten geboten</a:t>
            </a:r>
            <a:r>
              <a:rPr lang="de-DE" sz="1600" dirty="0" smtClean="0"/>
              <a:t>.</a:t>
            </a:r>
          </a:p>
          <a:p>
            <a:pPr marL="285750" indent="-285750">
              <a:buFontTx/>
              <a:buChar char="-"/>
            </a:pPr>
            <a:endParaRPr lang="de-DE" sz="1600" dirty="0" smtClean="0"/>
          </a:p>
          <a:p>
            <a:pPr marL="285750" indent="-285750">
              <a:buFontTx/>
              <a:buChar char="-"/>
            </a:pPr>
            <a:endParaRPr lang="de-DE" sz="1600" dirty="0"/>
          </a:p>
          <a:p>
            <a:r>
              <a:rPr lang="de-DE" sz="1600" u="sng" dirty="0" smtClean="0">
                <a:solidFill>
                  <a:srgbClr val="FF0000"/>
                </a:solidFill>
              </a:rPr>
              <a:t>Wichtig – Überprüfung des Reinigungsergebnisses!</a:t>
            </a:r>
          </a:p>
          <a:p>
            <a:r>
              <a:rPr lang="de-DE" sz="1600" dirty="0"/>
              <a:t>Es dürfen sich auf keinen Fall Spuren von Fett, Lippenstift, Fingerabdrücken oder ähnlichem auf dem gespülten Glas befinden. </a:t>
            </a:r>
            <a:r>
              <a:rPr lang="de-DE" sz="1600" dirty="0" smtClean="0"/>
              <a:t>Bei </a:t>
            </a:r>
            <a:r>
              <a:rPr lang="de-DE" sz="1600" dirty="0"/>
              <a:t>Gegenlicht lassen sich verbliebene Verschmutzungen gut erkennen. </a:t>
            </a:r>
            <a:r>
              <a:rPr lang="de-DE" sz="1600" dirty="0" smtClean="0"/>
              <a:t>Bei </a:t>
            </a:r>
            <a:r>
              <a:rPr lang="de-DE" sz="1600" dirty="0"/>
              <a:t>der Wahl des falschen Reinigungsmittels oder wenn das Glas nicht ausreichend gespült ist, fällt der meist grobporige Bierschaum sehr schnell in sich zusammen, ebenso bei der Überdosierung von Klarspüler.</a:t>
            </a:r>
          </a:p>
          <a:p>
            <a:endParaRPr lang="de-DE" sz="1700" dirty="0">
              <a:solidFill>
                <a:srgbClr val="FF0000"/>
              </a:solidFill>
            </a:endParaRPr>
          </a:p>
          <a:p>
            <a:endParaRPr lang="de-DE" sz="1700" dirty="0"/>
          </a:p>
          <a:p>
            <a:pPr marL="285750" indent="-285750">
              <a:lnSpc>
                <a:spcPct val="100000"/>
              </a:lnSpc>
              <a:buFontTx/>
              <a:buChar char="-"/>
            </a:pPr>
            <a:endParaRPr lang="de-DE" sz="1800" dirty="0" smtClean="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904" y="4644008"/>
            <a:ext cx="1038250" cy="1038250"/>
          </a:xfrm>
          <a:prstGeom prst="rect">
            <a:avLst/>
          </a:prstGeom>
        </p:spPr>
      </p:pic>
    </p:spTree>
    <p:extLst>
      <p:ext uri="{BB962C8B-B14F-4D97-AF65-F5344CB8AC3E}">
        <p14:creationId xmlns:p14="http://schemas.microsoft.com/office/powerpoint/2010/main" val="492285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26</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9"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10"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	</a:t>
            </a:r>
            <a:endParaRPr lang="de-DE" sz="1800" b="1" dirty="0"/>
          </a:p>
          <a:p>
            <a:pPr fontAlgn="auto">
              <a:spcAft>
                <a:spcPts val="0"/>
              </a:spcAft>
            </a:pPr>
            <a:r>
              <a:rPr lang="de-DE" sz="1800" b="1" dirty="0" smtClean="0"/>
              <a:t> </a:t>
            </a:r>
            <a:r>
              <a:rPr lang="de-DE" sz="1800" b="1" dirty="0"/>
              <a:t>Leitlinie für eine gute Lebensmittelhygienepraxis in ortsveränderlichen Betriebsstätten (Informationen der BGN)</a:t>
            </a:r>
          </a:p>
          <a:p>
            <a:pPr marL="857250" lvl="1" indent="-400050" algn="l" fontAlgn="auto">
              <a:spcAft>
                <a:spcPts val="0"/>
              </a:spcAft>
              <a:buFont typeface="+mj-lt"/>
              <a:buAutoNum type="romanUcPeriod"/>
            </a:pPr>
            <a:r>
              <a:rPr lang="de-DE" sz="1400" b="1" u="sng" dirty="0" smtClean="0"/>
              <a:t>Anforderungen an die Trinkwasserversorgung</a:t>
            </a:r>
          </a:p>
          <a:p>
            <a:pPr marL="285750" indent="-285750">
              <a:lnSpc>
                <a:spcPct val="100000"/>
              </a:lnSpc>
              <a:buFontTx/>
              <a:buChar char="-"/>
            </a:pPr>
            <a:endParaRPr lang="de-DE" sz="1800" dirty="0" smtClean="0"/>
          </a:p>
          <a:p>
            <a:r>
              <a:rPr lang="de-DE" sz="1800" dirty="0"/>
              <a:t>Die grundsätzlichen Anforderungen an Trinkwasser sind in der Trinkwasserverordnung geregelt. Bei dessen Einsatz in der Lebensmittelherstellung unterliegt Trinkwasser jedoch auch dem Lebensmittelrecht. Es wird allgemein akzeptiert, dass bis zur Zapfstelle im ortsveränderlichen </a:t>
            </a:r>
            <a:r>
              <a:rPr lang="de-DE" sz="1800" dirty="0" smtClean="0"/>
              <a:t>Betrieb die </a:t>
            </a:r>
            <a:r>
              <a:rPr lang="de-DE" sz="1800" dirty="0"/>
              <a:t>Trinkwasserverordnung anzuwenden ist. </a:t>
            </a:r>
          </a:p>
          <a:p>
            <a:r>
              <a:rPr lang="de-DE" sz="1800" dirty="0"/>
              <a:t>Das dort entnommene Trinkwasser und der weitere Umgang damit ist dann durch das Lebensmittelrecht geregelt. Die folgenden Abschnitte orientieren sich an dieser Übereinkunft</a:t>
            </a:r>
            <a:r>
              <a:rPr lang="de-DE" sz="1800" dirty="0" smtClean="0"/>
              <a:t>.</a:t>
            </a:r>
            <a:endParaRPr lang="de-DE" sz="1800" dirty="0"/>
          </a:p>
        </p:txBody>
      </p:sp>
    </p:spTree>
    <p:extLst>
      <p:ext uri="{BB962C8B-B14F-4D97-AF65-F5344CB8AC3E}">
        <p14:creationId xmlns:p14="http://schemas.microsoft.com/office/powerpoint/2010/main" val="2305651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27</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a:t>
            </a:r>
          </a:p>
          <a:p>
            <a:pPr fontAlgn="auto">
              <a:spcAft>
                <a:spcPts val="0"/>
              </a:spcAft>
            </a:pPr>
            <a:r>
              <a:rPr lang="de-DE" sz="1800" b="1" dirty="0"/>
              <a:t>Leitlinie für eine gute Lebensmittelhygienepraxis in ortsveränderlichen Betriebsstätten (Informationen der BGN) </a:t>
            </a:r>
            <a:r>
              <a:rPr lang="de-DE" sz="1800" b="1" dirty="0" smtClean="0"/>
              <a:t>		</a:t>
            </a:r>
            <a:endParaRPr lang="de-DE" sz="1800" b="1" dirty="0"/>
          </a:p>
          <a:p>
            <a:pPr marL="857250" lvl="1" indent="-400050" algn="l" fontAlgn="auto">
              <a:spcAft>
                <a:spcPts val="0"/>
              </a:spcAft>
              <a:buFont typeface="+mj-lt"/>
              <a:buAutoNum type="romanUcPeriod" startAt="2"/>
            </a:pPr>
            <a:r>
              <a:rPr lang="de-DE" sz="1400" b="1" u="sng" dirty="0" smtClean="0"/>
              <a:t>Anforderungen an Trinkwasserschläuche</a:t>
            </a:r>
          </a:p>
          <a:p>
            <a:pPr marL="857250" lvl="1" indent="-400050" algn="l" fontAlgn="auto">
              <a:spcAft>
                <a:spcPts val="0"/>
              </a:spcAft>
              <a:buFont typeface="+mj-lt"/>
              <a:buAutoNum type="romanUcPeriod" startAt="2"/>
            </a:pPr>
            <a:endParaRPr lang="de-DE" sz="1400" dirty="0" smtClean="0"/>
          </a:p>
          <a:p>
            <a:r>
              <a:rPr lang="de-DE" sz="1600" dirty="0"/>
              <a:t>Ortsveränderliche Lebensmittelbetriebe werden in der Regel über Schlauchleitungen mit Trinkwasser </a:t>
            </a:r>
            <a:r>
              <a:rPr lang="de-DE" sz="1600" dirty="0" smtClean="0"/>
              <a:t>versorgt damit </a:t>
            </a:r>
            <a:r>
              <a:rPr lang="de-DE" sz="1600" dirty="0"/>
              <a:t>die Wasserqualität der Trinkwasserverordnung entspricht, werden an die Trinkwasserschläuche besondere Anforderungen gestellt. Schläuche, die mit den Prüfzeichen </a:t>
            </a:r>
            <a:endParaRPr lang="de-DE" sz="1600" dirty="0" smtClean="0"/>
          </a:p>
          <a:p>
            <a:endParaRPr lang="de-DE" sz="1600" dirty="0"/>
          </a:p>
          <a:p>
            <a:pPr marL="285750" indent="-285750">
              <a:buFontTx/>
              <a:buChar char="-"/>
            </a:pPr>
            <a:r>
              <a:rPr lang="de-DE" sz="1600" dirty="0" smtClean="0"/>
              <a:t>„</a:t>
            </a:r>
            <a:r>
              <a:rPr lang="de-DE" sz="1600" dirty="0"/>
              <a:t>DVGW W 270“ und </a:t>
            </a:r>
            <a:r>
              <a:rPr lang="de-DE" sz="1600" dirty="0" smtClean="0"/>
              <a:t>„</a:t>
            </a:r>
            <a:r>
              <a:rPr lang="de-DE" sz="1600" dirty="0"/>
              <a:t>KTW Kat. A“ </a:t>
            </a:r>
            <a:r>
              <a:rPr lang="de-DE" sz="1600" dirty="0" smtClean="0"/>
              <a:t>gekennzeichnet </a:t>
            </a:r>
            <a:r>
              <a:rPr lang="de-DE" sz="1600" dirty="0"/>
              <a:t>sind, gelten als geeignet für diesen Verwendungszweck. </a:t>
            </a:r>
            <a:endParaRPr lang="de-DE" sz="1600" dirty="0" smtClean="0"/>
          </a:p>
          <a:p>
            <a:endParaRPr lang="de-DE" sz="1600" dirty="0"/>
          </a:p>
          <a:p>
            <a:pPr marL="285750" indent="-285750">
              <a:buFontTx/>
              <a:buChar char="-"/>
            </a:pPr>
            <a:r>
              <a:rPr lang="de-DE" sz="1600" dirty="0" smtClean="0"/>
              <a:t>Es </a:t>
            </a:r>
            <a:r>
              <a:rPr lang="de-DE" sz="1600" dirty="0"/>
              <a:t>wird dringend empfohlen, neue Schläuche nur noch mit </a:t>
            </a:r>
            <a:r>
              <a:rPr lang="de-DE" sz="1600" dirty="0" smtClean="0"/>
              <a:t>entsprechender </a:t>
            </a:r>
            <a:r>
              <a:rPr lang="de-DE" sz="1600" dirty="0"/>
              <a:t>Kennzeichnung anzuschaffen. </a:t>
            </a:r>
            <a:r>
              <a:rPr lang="de-DE" sz="1600" dirty="0" smtClean="0"/>
              <a:t>Vor </a:t>
            </a:r>
            <a:r>
              <a:rPr lang="de-DE" sz="1600" dirty="0"/>
              <a:t>dem Jahre 2008 gekaufte Schläuche mit der Kennzeichnung KTW „C“ dürfen im Rahmen ihrer Lebensdauer weiter verwendet werden. </a:t>
            </a:r>
            <a:endParaRPr lang="de-DE" sz="1600" dirty="0" smtClean="0"/>
          </a:p>
          <a:p>
            <a:pPr marL="285750" indent="-285750">
              <a:buFontTx/>
              <a:buChar char="-"/>
            </a:pPr>
            <a:endParaRPr lang="de-DE" sz="1800" dirty="0" smtClean="0"/>
          </a:p>
        </p:txBody>
      </p:sp>
    </p:spTree>
    <p:extLst>
      <p:ext uri="{BB962C8B-B14F-4D97-AF65-F5344CB8AC3E}">
        <p14:creationId xmlns:p14="http://schemas.microsoft.com/office/powerpoint/2010/main" val="403254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28</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	</a:t>
            </a:r>
          </a:p>
          <a:p>
            <a:pPr fontAlgn="auto">
              <a:spcAft>
                <a:spcPts val="0"/>
              </a:spcAft>
            </a:pPr>
            <a:r>
              <a:rPr lang="de-DE" sz="1800" b="1" dirty="0"/>
              <a:t>Leitlinie für eine gute Lebensmittelhygienepraxis in ortsveränderlichen Betriebsstätten (Informationen der BGN) </a:t>
            </a:r>
            <a:r>
              <a:rPr lang="de-DE" sz="1800" b="1" dirty="0" smtClean="0"/>
              <a:t>	</a:t>
            </a:r>
            <a:endParaRPr lang="de-DE" sz="1800" b="1" dirty="0"/>
          </a:p>
          <a:p>
            <a:pPr marL="857250" lvl="1" indent="-400050" algn="l" fontAlgn="auto">
              <a:spcAft>
                <a:spcPts val="0"/>
              </a:spcAft>
              <a:buFont typeface="+mj-lt"/>
              <a:buAutoNum type="romanUcPeriod" startAt="2"/>
            </a:pPr>
            <a:r>
              <a:rPr lang="de-DE" sz="1400" b="1" u="sng" dirty="0" smtClean="0"/>
              <a:t>Anforderungen an Trinkwasserschläuche</a:t>
            </a:r>
          </a:p>
          <a:p>
            <a:endParaRPr lang="de-DE" sz="1600" b="1" u="sng" dirty="0" smtClean="0"/>
          </a:p>
          <a:p>
            <a:r>
              <a:rPr lang="de-DE" sz="1600" dirty="0" smtClean="0"/>
              <a:t>Beim </a:t>
            </a:r>
            <a:r>
              <a:rPr lang="de-DE" sz="1600" dirty="0"/>
              <a:t>Einsatz in ortsveränderlichen Betriebsstätten können Trinkwasserschläuche starken Beanspruchungen ausgesetzt sein, die deren Lebensdauer begrenzen. Ein weiterer Gebrauch ist z. B. ausgeschlossen bei folgenden Mängeln: </a:t>
            </a:r>
            <a:endParaRPr lang="de-DE" sz="1600" dirty="0" smtClean="0"/>
          </a:p>
          <a:p>
            <a:endParaRPr lang="de-DE" sz="1600" dirty="0"/>
          </a:p>
          <a:p>
            <a:pPr marL="285750" indent="-285750">
              <a:buFontTx/>
              <a:buChar char="-"/>
            </a:pPr>
            <a:r>
              <a:rPr lang="de-DE" sz="1600" dirty="0" smtClean="0"/>
              <a:t>mechanische </a:t>
            </a:r>
            <a:r>
              <a:rPr lang="de-DE" sz="1600" dirty="0"/>
              <a:t>Schäden (durch Überfahren, Knicken, …), </a:t>
            </a:r>
            <a:endParaRPr lang="de-DE" sz="1600" dirty="0" smtClean="0"/>
          </a:p>
          <a:p>
            <a:pPr marL="285750" indent="-285750">
              <a:buFontTx/>
              <a:buChar char="-"/>
            </a:pPr>
            <a:r>
              <a:rPr lang="de-DE" sz="1600" dirty="0"/>
              <a:t>starke Versprödung oder Risse durch Sonnenstrahlung und Witterung, </a:t>
            </a:r>
            <a:endParaRPr lang="de-DE" sz="1600" dirty="0" smtClean="0"/>
          </a:p>
          <a:p>
            <a:pPr marL="285750" indent="-285750">
              <a:buFontTx/>
              <a:buChar char="-"/>
            </a:pPr>
            <a:r>
              <a:rPr lang="de-DE" sz="1600" dirty="0"/>
              <a:t>innere Beschädigung oder Versprödung durch Desinfektionsmittel, </a:t>
            </a:r>
          </a:p>
          <a:p>
            <a:pPr marL="285750" indent="-285750">
              <a:buFontTx/>
              <a:buChar char="-"/>
            </a:pPr>
            <a:r>
              <a:rPr lang="de-DE" sz="1600" dirty="0"/>
              <a:t>innere </a:t>
            </a:r>
            <a:r>
              <a:rPr lang="de-DE" sz="1600" dirty="0" err="1"/>
              <a:t>Verkeimung</a:t>
            </a:r>
            <a:r>
              <a:rPr lang="de-DE" sz="1600" dirty="0"/>
              <a:t> (</a:t>
            </a:r>
            <a:r>
              <a:rPr lang="de-DE" sz="1600" dirty="0" err="1"/>
              <a:t>Bio®lm</a:t>
            </a:r>
            <a:r>
              <a:rPr lang="de-DE" sz="1600" dirty="0"/>
              <a:t>), die durch Desinfektion nicht beseitigt werden kann. </a:t>
            </a:r>
          </a:p>
          <a:p>
            <a:pPr marL="285750" indent="-285750">
              <a:buFontTx/>
              <a:buChar char="-"/>
            </a:pPr>
            <a:endParaRPr lang="de-DE" sz="1600" dirty="0"/>
          </a:p>
          <a:p>
            <a:r>
              <a:rPr lang="de-DE" sz="1600" dirty="0">
                <a:solidFill>
                  <a:srgbClr val="FF0000"/>
                </a:solidFill>
              </a:rPr>
              <a:t>Kann eine Wasserversorgung z. B. aus technischen oder witterungsbedingten Gründen nicht über Leitungen oder Schläuche erfolgen, sind geeignete Einzelversorgungsanlagen, z. B. saubere, verschließbare Behälter mit entsprechenden Armaturen einsetzbar. </a:t>
            </a:r>
          </a:p>
          <a:p>
            <a:pPr marL="285750" indent="-285750">
              <a:lnSpc>
                <a:spcPct val="100000"/>
              </a:lnSpc>
              <a:buFontTx/>
              <a:buChar char="-"/>
            </a:pPr>
            <a:endParaRPr lang="de-DE" sz="1800" dirty="0" smtClean="0"/>
          </a:p>
        </p:txBody>
      </p:sp>
    </p:spTree>
    <p:extLst>
      <p:ext uri="{BB962C8B-B14F-4D97-AF65-F5344CB8AC3E}">
        <p14:creationId xmlns:p14="http://schemas.microsoft.com/office/powerpoint/2010/main" val="2503975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29</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	</a:t>
            </a:r>
          </a:p>
          <a:p>
            <a:pPr fontAlgn="auto">
              <a:spcAft>
                <a:spcPts val="0"/>
              </a:spcAft>
            </a:pPr>
            <a:r>
              <a:rPr lang="de-DE" sz="1800" b="1" dirty="0"/>
              <a:t>Leitlinie für eine gute Lebensmittelhygienepraxis in ortsveränderlichen Betriebsstätten (Informationen der BGN) </a:t>
            </a:r>
            <a:r>
              <a:rPr lang="de-DE" sz="1800" b="1" dirty="0" smtClean="0"/>
              <a:t>	</a:t>
            </a:r>
            <a:endParaRPr lang="de-DE" sz="1800" b="1" dirty="0"/>
          </a:p>
          <a:p>
            <a:pPr marL="857250" lvl="1" indent="-400050" algn="l" fontAlgn="auto">
              <a:spcAft>
                <a:spcPts val="0"/>
              </a:spcAft>
              <a:buFont typeface="+mj-lt"/>
              <a:buAutoNum type="romanUcPeriod" startAt="3"/>
            </a:pPr>
            <a:r>
              <a:rPr lang="de-DE" sz="1400" b="1" u="sng" dirty="0" smtClean="0"/>
              <a:t>Handhabung von Trinkwasserschläuchen</a:t>
            </a:r>
            <a:endParaRPr lang="de-DE" sz="1600" b="1" u="sng" dirty="0" smtClean="0"/>
          </a:p>
          <a:p>
            <a:endParaRPr lang="de-DE" sz="1600" dirty="0" smtClean="0"/>
          </a:p>
          <a:p>
            <a:r>
              <a:rPr lang="de-DE" sz="1600" dirty="0" smtClean="0"/>
              <a:t>Die </a:t>
            </a:r>
            <a:r>
              <a:rPr lang="de-DE" sz="1600" dirty="0"/>
              <a:t>Trinkwasserschläuche sind so zu kennzeichnen, dass sie nicht mit anderen Schläuchen, z. B. Abwasserschläuchen verwechselt werden können. Sehr bewährt hat sich, unterschiedliche Schlauchfarben für Trinkwasser und Abwasser zu verwenden. Ein im Inneren mit Abwasser in Berührung gekommener Schlauch ist für Trinkwasserzwecke nicht mehr verwendbar! </a:t>
            </a:r>
            <a:endParaRPr lang="de-DE" sz="1600" dirty="0" smtClean="0"/>
          </a:p>
          <a:p>
            <a:endParaRPr lang="de-DE" sz="1600" dirty="0"/>
          </a:p>
          <a:p>
            <a:pPr marL="285750" indent="-285750">
              <a:buFontTx/>
              <a:buChar char="-"/>
            </a:pPr>
            <a:r>
              <a:rPr lang="de-DE" sz="1600" dirty="0" smtClean="0"/>
              <a:t>Nach </a:t>
            </a:r>
            <a:r>
              <a:rPr lang="de-DE" sz="1600" dirty="0"/>
              <a:t>jedem erneuten Aufbau der Betriebsstätte ist vor dem betriebsseitigen Anschluss eine gründliche Spülung des Schlauches erforderlich (Empfehlung: 15 Minuten</a:t>
            </a:r>
            <a:r>
              <a:rPr lang="de-DE" sz="1600" dirty="0" smtClean="0"/>
              <a:t>).</a:t>
            </a:r>
          </a:p>
          <a:p>
            <a:pPr marL="285750" indent="-285750">
              <a:buFontTx/>
              <a:buChar char="-"/>
            </a:pPr>
            <a:endParaRPr lang="de-DE" sz="1600" dirty="0" smtClean="0"/>
          </a:p>
          <a:p>
            <a:pPr marL="285750" indent="-285750">
              <a:buFontTx/>
              <a:buChar char="-"/>
            </a:pPr>
            <a:r>
              <a:rPr lang="de-DE" sz="1600" dirty="0" smtClean="0"/>
              <a:t> </a:t>
            </a:r>
            <a:r>
              <a:rPr lang="de-DE" sz="1600" dirty="0"/>
              <a:t>Bei der Montage oder Demontage der Schlauchverbindungen ist darauf zu achten, dass die mit dem Wasser in Berührung kommenden Teile nicht verschmutzt werden, z. B. durch Aufsetzen von geeigneten Verschlusskappen. </a:t>
            </a:r>
          </a:p>
        </p:txBody>
      </p:sp>
    </p:spTree>
    <p:extLst>
      <p:ext uri="{BB962C8B-B14F-4D97-AF65-F5344CB8AC3E}">
        <p14:creationId xmlns:p14="http://schemas.microsoft.com/office/powerpoint/2010/main" val="1664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4" name="Foliennummernplatzhalter 3"/>
          <p:cNvSpPr>
            <a:spLocks noGrp="1"/>
          </p:cNvSpPr>
          <p:nvPr>
            <p:ph type="sldNum" sz="quarter" idx="4"/>
          </p:nvPr>
        </p:nvSpPr>
        <p:spPr/>
        <p:txBody>
          <a:bodyPr/>
          <a:lstStyle/>
          <a:p>
            <a:fld id="{AA587F90-9D41-4027-B0C3-08DC3C18F5D2}" type="slidenum">
              <a:rPr lang="de-DE" smtClean="0"/>
              <a:t>3</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7" name="Untertitel 2"/>
          <p:cNvSpPr txBox="1">
            <a:spLocks/>
          </p:cNvSpPr>
          <p:nvPr/>
        </p:nvSpPr>
        <p:spPr>
          <a:xfrm>
            <a:off x="567160" y="1475656"/>
            <a:ext cx="14977664" cy="273630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1. Einleitung</a:t>
            </a:r>
          </a:p>
          <a:p>
            <a:pPr marL="285750" indent="-285750">
              <a:lnSpc>
                <a:spcPct val="100000"/>
              </a:lnSpc>
              <a:buFontTx/>
              <a:buChar char="-"/>
            </a:pPr>
            <a:r>
              <a:rPr lang="de-DE" sz="1600" dirty="0" smtClean="0"/>
              <a:t>Der </a:t>
            </a:r>
            <a:r>
              <a:rPr lang="de-DE" sz="1600" b="1" u="sng" dirty="0" smtClean="0"/>
              <a:t>Betreiber</a:t>
            </a:r>
            <a:r>
              <a:rPr lang="de-DE" sz="1600" dirty="0" smtClean="0"/>
              <a:t> ist für die Gläserhygiene zuständig – analog des Umganges mit einer Getränkeschankanlage! ( Betriebssicherheitsverordnung )</a:t>
            </a:r>
          </a:p>
          <a:p>
            <a:pPr marL="285750" indent="-285750">
              <a:lnSpc>
                <a:spcPct val="100000"/>
              </a:lnSpc>
              <a:buFontTx/>
              <a:buChar char="-"/>
            </a:pPr>
            <a:r>
              <a:rPr lang="de-DE" sz="1600" dirty="0"/>
              <a:t>Vorgaben der Behörden sind maßgebend für die Maßnahmen, die vom Betreiber ergriffen werden </a:t>
            </a:r>
            <a:r>
              <a:rPr lang="de-DE" sz="1600" dirty="0" smtClean="0"/>
              <a:t>müssen!</a:t>
            </a:r>
          </a:p>
          <a:p>
            <a:pPr>
              <a:lnSpc>
                <a:spcPct val="100000"/>
              </a:lnSpc>
            </a:pPr>
            <a:r>
              <a:rPr lang="de-DE" sz="1600" dirty="0" smtClean="0">
                <a:sym typeface="Wingdings" panose="05000000000000000000" pitchFamily="2" charset="2"/>
              </a:rPr>
              <a:t>	 </a:t>
            </a:r>
            <a:r>
              <a:rPr lang="de-DE" sz="1600" dirty="0"/>
              <a:t>W</a:t>
            </a:r>
            <a:r>
              <a:rPr lang="de-DE" sz="1600" dirty="0" smtClean="0"/>
              <a:t>elche </a:t>
            </a:r>
            <a:r>
              <a:rPr lang="de-DE" sz="1600" dirty="0"/>
              <a:t>dies sind, ist aktuell noch nicht </a:t>
            </a:r>
            <a:r>
              <a:rPr lang="de-DE" sz="1600" dirty="0" smtClean="0"/>
              <a:t>klar</a:t>
            </a:r>
            <a:endParaRPr lang="de-DE" sz="1600" dirty="0"/>
          </a:p>
          <a:p>
            <a:pPr marL="285750" indent="-285750">
              <a:lnSpc>
                <a:spcPct val="100000"/>
              </a:lnSpc>
              <a:buFontTx/>
              <a:buChar char="-"/>
            </a:pPr>
            <a:r>
              <a:rPr lang="de-DE" sz="1600" dirty="0" smtClean="0"/>
              <a:t>Unterschied </a:t>
            </a:r>
            <a:r>
              <a:rPr lang="de-DE" sz="1600" dirty="0"/>
              <a:t>zwischen </a:t>
            </a:r>
            <a:r>
              <a:rPr lang="de-DE" sz="1600" dirty="0" smtClean="0"/>
              <a:t>stationärer ( Halle ) </a:t>
            </a:r>
            <a:r>
              <a:rPr lang="de-DE" sz="1600" dirty="0"/>
              <a:t>und </a:t>
            </a:r>
            <a:r>
              <a:rPr lang="de-DE" sz="1600" dirty="0" smtClean="0"/>
              <a:t>mobiler ( Festzelt ) Reinigung</a:t>
            </a:r>
            <a:endParaRPr lang="de-DE" sz="1600" dirty="0"/>
          </a:p>
          <a:p>
            <a:pPr marL="285750" indent="-285750">
              <a:lnSpc>
                <a:spcPct val="100000"/>
              </a:lnSpc>
              <a:buFontTx/>
              <a:buChar char="-"/>
            </a:pPr>
            <a:r>
              <a:rPr lang="de-DE" sz="1600" dirty="0"/>
              <a:t>Unterschied zwischen Festen in Hallen oder </a:t>
            </a:r>
            <a:r>
              <a:rPr lang="de-DE" sz="1600" dirty="0" smtClean="0"/>
              <a:t>Großzelten : KSB OE aktuell ca. 2/3 Hallen-</a:t>
            </a:r>
          </a:p>
          <a:p>
            <a:pPr>
              <a:lnSpc>
                <a:spcPct val="100000"/>
              </a:lnSpc>
            </a:pPr>
            <a:r>
              <a:rPr lang="de-DE" sz="1600" dirty="0" smtClean="0"/>
              <a:t>    und 1/3 </a:t>
            </a:r>
            <a:r>
              <a:rPr lang="de-DE" sz="1600" dirty="0"/>
              <a:t>Zeltfeste</a:t>
            </a:r>
          </a:p>
          <a:p>
            <a:pPr marL="285750" indent="-285750">
              <a:buFontTx/>
              <a:buChar char="-"/>
            </a:pPr>
            <a:endParaRPr lang="de-DE" sz="1800" dirty="0"/>
          </a:p>
        </p:txBody>
      </p:sp>
      <p:pic>
        <p:nvPicPr>
          <p:cNvPr id="8" name="Bild 2" descr="https://www.ewers-online.de/fileadmin/user_upload/Produkte/Klapptheken/KT-A/Skizze_KT-A-9901-00_E1_I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104" y="2915816"/>
            <a:ext cx="7128872" cy="4971013"/>
          </a:xfrm>
          <a:prstGeom prst="rect">
            <a:avLst/>
          </a:prstGeom>
          <a:noFill/>
          <a:ln>
            <a:noFill/>
          </a:ln>
        </p:spPr>
      </p:pic>
      <p:sp>
        <p:nvSpPr>
          <p:cNvPr id="10" name="Textfeld 9"/>
          <p:cNvSpPr txBox="1"/>
          <p:nvPr/>
        </p:nvSpPr>
        <p:spPr>
          <a:xfrm>
            <a:off x="2220831" y="4482770"/>
            <a:ext cx="7056784" cy="2308324"/>
          </a:xfrm>
          <a:prstGeom prst="rect">
            <a:avLst/>
          </a:prstGeom>
          <a:noFill/>
        </p:spPr>
        <p:txBody>
          <a:bodyPr wrap="square" rtlCol="0">
            <a:spAutoFit/>
          </a:bodyPr>
          <a:lstStyle/>
          <a:p>
            <a:pPr algn="l"/>
            <a:r>
              <a:rPr lang="de-DE" sz="1600" u="sng" dirty="0" smtClean="0"/>
              <a:t>Wo stehen wir aktuell:</a:t>
            </a:r>
          </a:p>
          <a:p>
            <a:pPr algn="l"/>
            <a:endParaRPr lang="de-DE" sz="1600" dirty="0" smtClean="0"/>
          </a:p>
          <a:p>
            <a:pPr algn="just"/>
            <a:r>
              <a:rPr lang="de-DE" sz="1600" i="1" dirty="0" smtClean="0"/>
              <a:t>Reinigung von benutzten Gläsern in einem Doppelspülbecken mit Gläserbürste (1), oder in einem normalen Spülbecken mithilfe eines „</a:t>
            </a:r>
            <a:r>
              <a:rPr lang="de-DE" sz="1600" i="1" dirty="0" err="1" smtClean="0"/>
              <a:t>Spülboys</a:t>
            </a:r>
            <a:r>
              <a:rPr lang="de-DE" sz="1600" i="1" baseline="30000" dirty="0" smtClean="0"/>
              <a:t>®</a:t>
            </a:r>
            <a:r>
              <a:rPr lang="de-DE" sz="1600" i="1" dirty="0" smtClean="0"/>
              <a:t>“ (2).</a:t>
            </a:r>
          </a:p>
          <a:p>
            <a:pPr algn="just"/>
            <a:endParaRPr lang="de-DE" sz="1600" i="1" dirty="0"/>
          </a:p>
          <a:p>
            <a:pPr algn="just"/>
            <a:r>
              <a:rPr lang="de-DE" sz="1600" i="1" dirty="0" smtClean="0">
                <a:solidFill>
                  <a:srgbClr val="FF0000"/>
                </a:solidFill>
              </a:rPr>
              <a:t>Bei privaten Feiern im Familienkreis ist die Reinigung mit einem Becken und Gläserspülbürste sicherlich noch möglich – im gewerblichen Sinne, als auch in Hallenobjekten, nicht erlaubt.</a:t>
            </a:r>
            <a:endParaRPr lang="de-DE" sz="1600" i="1" dirty="0">
              <a:solidFill>
                <a:srgbClr val="FF0000"/>
              </a:solidFill>
            </a:endParaRPr>
          </a:p>
        </p:txBody>
      </p:sp>
      <p:sp>
        <p:nvSpPr>
          <p:cNvPr id="11" name="Ellipse 10"/>
          <p:cNvSpPr/>
          <p:nvPr/>
        </p:nvSpPr>
        <p:spPr>
          <a:xfrm>
            <a:off x="12887398" y="472112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1</a:t>
            </a:r>
          </a:p>
        </p:txBody>
      </p:sp>
      <p:sp>
        <p:nvSpPr>
          <p:cNvPr id="12" name="Ellipse 11"/>
          <p:cNvSpPr/>
          <p:nvPr/>
        </p:nvSpPr>
        <p:spPr>
          <a:xfrm>
            <a:off x="10973198" y="417595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2</a:t>
            </a:r>
            <a:endParaRPr lang="de-DE" sz="2800" dirty="0">
              <a:solidFill>
                <a:schemeClr val="tx1"/>
              </a:solidFill>
            </a:endParaRPr>
          </a:p>
        </p:txBody>
      </p:sp>
      <p:cxnSp>
        <p:nvCxnSpPr>
          <p:cNvPr id="14" name="Gerader Verbinder 13"/>
          <p:cNvCxnSpPr>
            <a:stCxn id="12" idx="3"/>
          </p:cNvCxnSpPr>
          <p:nvPr/>
        </p:nvCxnSpPr>
        <p:spPr>
          <a:xfrm flipH="1">
            <a:off x="10648280" y="4483269"/>
            <a:ext cx="377645" cy="2378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a:stCxn id="11" idx="4"/>
          </p:cNvCxnSpPr>
          <p:nvPr/>
        </p:nvCxnSpPr>
        <p:spPr>
          <a:xfrm flipH="1">
            <a:off x="12882292" y="5081162"/>
            <a:ext cx="185126" cy="3201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783184" y="7308304"/>
            <a:ext cx="4392488" cy="338554"/>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hlinkClick r:id="rId3" action="ppaction://hlinkfile"/>
              </a:rPr>
              <a:t>w</a:t>
            </a:r>
            <a:r>
              <a:rPr lang="de-DE" sz="1600" dirty="0" smtClean="0">
                <a:hlinkClick r:id="rId3" action="ppaction://hlinkfile"/>
              </a:rPr>
              <a:t>eitere Informationen zum </a:t>
            </a:r>
            <a:r>
              <a:rPr lang="de-DE" sz="1600" i="1" dirty="0" err="1" smtClean="0">
                <a:hlinkClick r:id="rId3" action="ppaction://hlinkfile"/>
              </a:rPr>
              <a:t>Spülboy</a:t>
            </a:r>
            <a:r>
              <a:rPr lang="de-DE" sz="1600" i="1" baseline="30000" dirty="0" smtClean="0">
                <a:hlinkClick r:id="rId3" action="ppaction://hlinkfile"/>
              </a:rPr>
              <a:t>®</a:t>
            </a:r>
            <a:endParaRPr lang="de-DE" sz="1600" dirty="0"/>
          </a:p>
        </p:txBody>
      </p:sp>
    </p:spTree>
    <p:extLst>
      <p:ext uri="{BB962C8B-B14F-4D97-AF65-F5344CB8AC3E}">
        <p14:creationId xmlns:p14="http://schemas.microsoft.com/office/powerpoint/2010/main" val="856162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30</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a:t>
            </a:r>
          </a:p>
          <a:p>
            <a:pPr fontAlgn="auto">
              <a:spcAft>
                <a:spcPts val="0"/>
              </a:spcAft>
            </a:pPr>
            <a:r>
              <a:rPr lang="de-DE" sz="1800" b="1" dirty="0"/>
              <a:t>Leitlinie für eine gute Lebensmittelhygienepraxis in ortsveränderlichen Betriebsstätten (Informationen der BGN) </a:t>
            </a:r>
            <a:r>
              <a:rPr lang="de-DE" sz="1800" b="1" dirty="0" smtClean="0"/>
              <a:t>		</a:t>
            </a:r>
            <a:endParaRPr lang="de-DE" sz="1800" b="1" dirty="0"/>
          </a:p>
          <a:p>
            <a:pPr marL="857250" lvl="1" indent="-400050" algn="l" fontAlgn="auto">
              <a:spcAft>
                <a:spcPts val="0"/>
              </a:spcAft>
              <a:buFont typeface="+mj-lt"/>
              <a:buAutoNum type="romanUcPeriod" startAt="3"/>
            </a:pPr>
            <a:r>
              <a:rPr lang="de-DE" sz="1400" b="1" u="sng" dirty="0" smtClean="0"/>
              <a:t>Handhabung von Trinkwasserschläuchen</a:t>
            </a:r>
          </a:p>
          <a:p>
            <a:pPr marL="857250" lvl="1" indent="-400050" algn="l" fontAlgn="auto">
              <a:spcAft>
                <a:spcPts val="0"/>
              </a:spcAft>
              <a:buFont typeface="+mj-lt"/>
              <a:buAutoNum type="romanUcPeriod" startAt="3"/>
            </a:pPr>
            <a:endParaRPr lang="de-DE" sz="1600" dirty="0" smtClean="0"/>
          </a:p>
          <a:p>
            <a:pPr marL="285750" indent="-285750">
              <a:buFontTx/>
              <a:buChar char="-"/>
            </a:pPr>
            <a:r>
              <a:rPr lang="de-DE" sz="1600" dirty="0" smtClean="0"/>
              <a:t>Vor </a:t>
            </a:r>
            <a:r>
              <a:rPr lang="de-DE" sz="1600" dirty="0"/>
              <a:t>jedem Neuanschluss müssen Schlauch, Anschlusssysteme, Dichtungen und Armaturen auf Beschädigung und Verschmutzungen kontrolliert, gegebenenfalls ausgetauscht oder gereinigt, </a:t>
            </a:r>
            <a:r>
              <a:rPr lang="de-DE" sz="1600" dirty="0" err="1"/>
              <a:t>desin</a:t>
            </a:r>
            <a:r>
              <a:rPr lang="de-DE" sz="1600" dirty="0"/>
              <a:t>®- ziert und gründlich durchgespült werden. </a:t>
            </a:r>
            <a:endParaRPr lang="de-DE" sz="1600" dirty="0" smtClean="0"/>
          </a:p>
          <a:p>
            <a:pPr marL="285750" indent="-285750">
              <a:buFontTx/>
              <a:buChar char="-"/>
            </a:pPr>
            <a:endParaRPr lang="de-DE" sz="1600" dirty="0" smtClean="0"/>
          </a:p>
          <a:p>
            <a:pPr marL="285750" indent="-285750">
              <a:buFontTx/>
              <a:buChar char="-"/>
            </a:pPr>
            <a:r>
              <a:rPr lang="de-DE" sz="1600" dirty="0"/>
              <a:t>Bezüglich der Reinigung und gegebenenfalls der Desinfektion der Schläuche sind die Herstellerangaben zu beachten. Nach der Reinigung oder Desinfektion ist ein gründliches Durchspülen der Schläuche und Armaturen unbedingt erforderlich. </a:t>
            </a:r>
            <a:endParaRPr lang="de-DE" sz="1600" dirty="0" smtClean="0"/>
          </a:p>
          <a:p>
            <a:pPr marL="285750" indent="-285750">
              <a:buFontTx/>
              <a:buChar char="-"/>
            </a:pPr>
            <a:endParaRPr lang="de-DE" sz="1600" dirty="0"/>
          </a:p>
          <a:p>
            <a:pPr marL="285750" indent="-285750">
              <a:buFontTx/>
              <a:buChar char="-"/>
            </a:pPr>
            <a:r>
              <a:rPr lang="de-DE" sz="1600" dirty="0"/>
              <a:t>Für den Transport und die Lagerung sind die Schläuche möglichst vollständig zu </a:t>
            </a:r>
            <a:r>
              <a:rPr lang="de-DE" sz="1600" dirty="0" smtClean="0"/>
              <a:t>entleeren </a:t>
            </a:r>
            <a:r>
              <a:rPr lang="de-DE" sz="1600" dirty="0"/>
              <a:t>und zu verschließen. </a:t>
            </a:r>
          </a:p>
          <a:p>
            <a:pPr marL="285750" indent="-285750">
              <a:buFontTx/>
              <a:buChar char="-"/>
            </a:pPr>
            <a:endParaRPr lang="de-DE" sz="1600" dirty="0" smtClean="0"/>
          </a:p>
        </p:txBody>
      </p:sp>
    </p:spTree>
    <p:extLst>
      <p:ext uri="{BB962C8B-B14F-4D97-AF65-F5344CB8AC3E}">
        <p14:creationId xmlns:p14="http://schemas.microsoft.com/office/powerpoint/2010/main" val="3531026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31</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8</a:t>
            </a:r>
            <a:r>
              <a:rPr lang="de-DE" sz="1800" b="1" dirty="0" smtClean="0"/>
              <a:t>. Zusätzliche Informationen	</a:t>
            </a:r>
          </a:p>
          <a:p>
            <a:pPr fontAlgn="auto">
              <a:spcAft>
                <a:spcPts val="0"/>
              </a:spcAft>
            </a:pPr>
            <a:r>
              <a:rPr lang="de-DE" sz="1800" b="1" dirty="0"/>
              <a:t>Leitlinie für eine gute Lebensmittelhygienepraxis in ortsveränderlichen Betriebsstätten (Informationen der BGN) </a:t>
            </a:r>
            <a:r>
              <a:rPr lang="de-DE" sz="1800" b="1" dirty="0" smtClean="0"/>
              <a:t>	</a:t>
            </a:r>
            <a:endParaRPr lang="de-DE" sz="1800" b="1" dirty="0"/>
          </a:p>
          <a:p>
            <a:pPr marL="857250" lvl="1" indent="-400050" algn="l" fontAlgn="auto">
              <a:spcAft>
                <a:spcPts val="0"/>
              </a:spcAft>
              <a:buFont typeface="+mj-lt"/>
              <a:buAutoNum type="romanUcPeriod" startAt="4"/>
            </a:pPr>
            <a:r>
              <a:rPr lang="de-DE" sz="1400" b="1" u="sng" dirty="0" smtClean="0"/>
              <a:t>Spuck- und Hustenschutz</a:t>
            </a:r>
          </a:p>
          <a:p>
            <a:pPr marL="857250" lvl="1" indent="-400050" algn="l" fontAlgn="auto">
              <a:spcAft>
                <a:spcPts val="0"/>
              </a:spcAft>
              <a:buFont typeface="+mj-lt"/>
              <a:buAutoNum type="romanUcPeriod" startAt="4"/>
            </a:pPr>
            <a:endParaRPr lang="de-DE" sz="1600" dirty="0" smtClean="0"/>
          </a:p>
          <a:p>
            <a:pPr marL="285750" indent="-285750">
              <a:buFontTx/>
              <a:buChar char="-"/>
            </a:pPr>
            <a:r>
              <a:rPr lang="de-DE" sz="1600" dirty="0"/>
              <a:t>Ein geeigneter Spuck- und Hustenschutz muss vorhanden sein, wenn unverpackte Lebensmittel durch Kunden nachteilig beeinflusst werden können, z. B. offene, zum Verkauf angebotene Lebensmittel. Die Gestaltung und die Abmessungen können nicht allgemeingültig festgelegt werden, sondern müssen den individuellen Gegebenheiten angepasst werden.</a:t>
            </a:r>
          </a:p>
          <a:p>
            <a:pPr marL="285750" indent="-285750">
              <a:buFontTx/>
              <a:buChar char="-"/>
            </a:pPr>
            <a:endParaRPr lang="de-DE" sz="1600" dirty="0" smtClean="0"/>
          </a:p>
        </p:txBody>
      </p:sp>
    </p:spTree>
    <p:extLst>
      <p:ext uri="{BB962C8B-B14F-4D97-AF65-F5344CB8AC3E}">
        <p14:creationId xmlns:p14="http://schemas.microsoft.com/office/powerpoint/2010/main" val="4054178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32</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9</a:t>
            </a:r>
            <a:r>
              <a:rPr lang="de-DE" sz="1800" b="1" dirty="0" smtClean="0"/>
              <a:t>. Nachhaltigkeit :		</a:t>
            </a:r>
            <a:endParaRPr lang="de-DE" sz="1800" b="1" dirty="0"/>
          </a:p>
          <a:p>
            <a:pPr lvl="1" algn="l" fontAlgn="auto">
              <a:spcAft>
                <a:spcPts val="0"/>
              </a:spcAft>
            </a:pPr>
            <a:r>
              <a:rPr lang="de-DE" sz="1600" b="1" dirty="0"/>
              <a:t>Unsere </a:t>
            </a:r>
            <a:r>
              <a:rPr lang="de-DE" sz="1600" b="1" dirty="0" smtClean="0"/>
              <a:t>Nachhaltigkeits-Philosophie  ( Auszug ):</a:t>
            </a:r>
            <a:endParaRPr lang="de-DE" sz="1600" dirty="0" smtClean="0"/>
          </a:p>
          <a:p>
            <a:r>
              <a:rPr lang="de-DE" sz="1600" dirty="0" smtClean="0"/>
              <a:t>„Umweltfreundliche </a:t>
            </a:r>
            <a:r>
              <a:rPr lang="de-DE" sz="1600" dirty="0"/>
              <a:t>Energie und verantwortungsvolle Ressourcennutzung helfen uns, unsere Verbräuche und Prozesse in der Produktion immer weiter zu optimieren</a:t>
            </a:r>
            <a:r>
              <a:rPr lang="de-DE" sz="1600" dirty="0" smtClean="0"/>
              <a:t>.</a:t>
            </a:r>
          </a:p>
          <a:p>
            <a:r>
              <a:rPr lang="de-DE" sz="1600" dirty="0" smtClean="0"/>
              <a:t>Außerdem </a:t>
            </a:r>
            <a:r>
              <a:rPr lang="de-DE" sz="1600" dirty="0"/>
              <a:t>bekennen wir uns klar zum Mehrwegsystem. </a:t>
            </a:r>
            <a:endParaRPr lang="de-DE" sz="1600" dirty="0" smtClean="0"/>
          </a:p>
          <a:p>
            <a:r>
              <a:rPr lang="de-DE" sz="1600" dirty="0" smtClean="0"/>
              <a:t>Unser </a:t>
            </a:r>
            <a:r>
              <a:rPr lang="de-DE" sz="1600" dirty="0"/>
              <a:t>langfristiges Ziel ist es, die CO₂-Emissionen in unserer gesamten Wertschöpfungskette zu reduzieren. </a:t>
            </a:r>
            <a:endParaRPr lang="de-DE" sz="1600" dirty="0" smtClean="0"/>
          </a:p>
          <a:p>
            <a:r>
              <a:rPr lang="de-DE" sz="1600" dirty="0" smtClean="0"/>
              <a:t>Wir </a:t>
            </a:r>
            <a:r>
              <a:rPr lang="de-DE" sz="1600" dirty="0"/>
              <a:t>möchten umfassend nachhaltig handeln – vom Hopfen auf dem Feld bis zum Bier im Glas</a:t>
            </a:r>
            <a:r>
              <a:rPr lang="de-DE" sz="1600" dirty="0" smtClean="0"/>
              <a:t>.“</a:t>
            </a:r>
          </a:p>
          <a:p>
            <a:endParaRPr lang="de-DE" sz="1600" dirty="0" smtClean="0"/>
          </a:p>
          <a:p>
            <a:r>
              <a:rPr lang="de-DE" sz="1600" i="1" dirty="0" smtClean="0"/>
              <a:t>Diese Werte gelte natürlich auch für alle Aktivitäten in unserem Umfeld, </a:t>
            </a:r>
          </a:p>
          <a:p>
            <a:r>
              <a:rPr lang="de-DE" sz="1600" i="1" dirty="0" smtClean="0"/>
              <a:t>hier natürlich auch für die Thematik „Gläserhygiene auf Veranstaltungen“.</a:t>
            </a:r>
            <a:endParaRPr lang="de-DE" sz="1600" i="1" dirty="0"/>
          </a:p>
          <a:p>
            <a:pPr marL="285750" indent="-285750">
              <a:buFontTx/>
              <a:buChar char="-"/>
            </a:pPr>
            <a:endParaRPr lang="de-DE" sz="1600" dirty="0" smtClean="0"/>
          </a:p>
          <a:p>
            <a:pPr marL="285750" indent="-285750">
              <a:buFontTx/>
              <a:buChar char="-"/>
            </a:pPr>
            <a:endParaRPr lang="de-DE" sz="1600" dirty="0"/>
          </a:p>
          <a:p>
            <a:pPr marL="285750" indent="-285750">
              <a:buFontTx/>
              <a:buChar char="-"/>
            </a:pPr>
            <a:endParaRPr lang="de-DE" sz="1600" dirty="0" smtClean="0"/>
          </a:p>
        </p:txBody>
      </p:sp>
    </p:spTree>
    <p:extLst>
      <p:ext uri="{BB962C8B-B14F-4D97-AF65-F5344CB8AC3E}">
        <p14:creationId xmlns:p14="http://schemas.microsoft.com/office/powerpoint/2010/main" val="530880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33</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txBox="1">
            <a:spLocks/>
          </p:cNvSpPr>
          <p:nvPr/>
        </p:nvSpPr>
        <p:spPr>
          <a:xfrm>
            <a:off x="567160" y="543586"/>
            <a:ext cx="12320238" cy="6440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cap="small"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10. Alternative </a:t>
            </a:r>
            <a:r>
              <a:rPr lang="de-DE" sz="1800" b="1" dirty="0"/>
              <a:t>Ausschankmöglichkeiten ohne </a:t>
            </a:r>
            <a:r>
              <a:rPr lang="de-DE" sz="1800" b="1" dirty="0" smtClean="0"/>
              <a:t>Gläserreinigung :</a:t>
            </a:r>
          </a:p>
          <a:p>
            <a:pPr fontAlgn="auto">
              <a:spcAft>
                <a:spcPts val="0"/>
              </a:spcAft>
            </a:pPr>
            <a:endParaRPr lang="de-DE" sz="1800" b="1" dirty="0"/>
          </a:p>
          <a:p>
            <a:pPr marL="285750" indent="-285750">
              <a:buFontTx/>
              <a:buChar char="-"/>
            </a:pPr>
            <a:r>
              <a:rPr lang="de-DE" sz="1800" b="1" i="1" u="sng" dirty="0" smtClean="0"/>
              <a:t>Einsatz von EW </a:t>
            </a:r>
            <a:r>
              <a:rPr lang="de-DE" sz="1800" b="1" i="1" u="sng" dirty="0"/>
              <a:t>Becher </a:t>
            </a:r>
            <a:r>
              <a:rPr lang="de-DE" sz="1800" i="1" dirty="0" smtClean="0"/>
              <a:t>:</a:t>
            </a:r>
          </a:p>
          <a:p>
            <a:r>
              <a:rPr lang="de-DE" sz="1800" dirty="0"/>
              <a:t> </a:t>
            </a:r>
            <a:r>
              <a:rPr lang="de-DE" sz="1800" dirty="0" smtClean="0"/>
              <a:t>   - trotz dem Einsatz von  biologisch abbaubaren EW Bechern sprechen </a:t>
            </a:r>
            <a:r>
              <a:rPr lang="de-DE" sz="1800" dirty="0" smtClean="0"/>
              <a:t>einige</a:t>
            </a:r>
            <a:r>
              <a:rPr lang="de-DE" sz="1800" dirty="0" smtClean="0"/>
              <a:t> </a:t>
            </a:r>
            <a:r>
              <a:rPr lang="de-DE" sz="1800" dirty="0" smtClean="0"/>
              <a:t>Gründe gegen </a:t>
            </a:r>
            <a:r>
              <a:rPr lang="de-DE" sz="1800" dirty="0" smtClean="0"/>
              <a:t>einen</a:t>
            </a:r>
            <a:r>
              <a:rPr lang="de-DE" sz="1800" dirty="0" smtClean="0"/>
              <a:t> </a:t>
            </a:r>
            <a:r>
              <a:rPr lang="de-DE" sz="1800" dirty="0" smtClean="0"/>
              <a:t>Einsatz :  </a:t>
            </a:r>
          </a:p>
          <a:p>
            <a:r>
              <a:rPr lang="de-DE" sz="1800" dirty="0"/>
              <a:t> </a:t>
            </a:r>
            <a:r>
              <a:rPr lang="de-DE" sz="1800" dirty="0" smtClean="0"/>
              <a:t>     verschiedene Aspekte zum Thema Nachhaltigkeit, spezielle Anforderungen an die Entsorgung, mangelnder Trinkkomfort  etc.       </a:t>
            </a:r>
          </a:p>
          <a:p>
            <a:r>
              <a:rPr lang="de-DE" sz="1800" dirty="0"/>
              <a:t> </a:t>
            </a:r>
            <a:r>
              <a:rPr lang="de-DE" sz="1800" dirty="0" smtClean="0"/>
              <a:t>     die Entscheidung zum Einsatz von EW- Bechern liegt in der Verantwortung des Veranstalters, </a:t>
            </a:r>
            <a:r>
              <a:rPr lang="de-DE" sz="1800" dirty="0" err="1" smtClean="0"/>
              <a:t>tws</a:t>
            </a:r>
            <a:r>
              <a:rPr lang="de-DE" sz="1800" dirty="0" smtClean="0"/>
              <a:t>. wird der Einsatz durch eine Behörde auch vorgegeben    </a:t>
            </a:r>
          </a:p>
          <a:p>
            <a:r>
              <a:rPr lang="de-DE" sz="1800" dirty="0"/>
              <a:t> </a:t>
            </a:r>
            <a:r>
              <a:rPr lang="de-DE" sz="1800" dirty="0" smtClean="0"/>
              <a:t>    </a:t>
            </a:r>
            <a:endParaRPr lang="de-DE" sz="1400" dirty="0" smtClean="0"/>
          </a:p>
          <a:p>
            <a:pPr marL="285750" indent="-285750">
              <a:buFontTx/>
              <a:buChar char="-"/>
            </a:pPr>
            <a:r>
              <a:rPr lang="de-DE" sz="1800" b="1" i="1" u="sng" dirty="0" smtClean="0"/>
              <a:t>Einsatz von Mehrwegbechern ( PP, PVC ) ohne Reinigung am POS/Zapfstelle etc. :</a:t>
            </a:r>
          </a:p>
          <a:p>
            <a:r>
              <a:rPr lang="de-DE" sz="1800" dirty="0"/>
              <a:t> </a:t>
            </a:r>
            <a:r>
              <a:rPr lang="de-DE" sz="1800" dirty="0" smtClean="0"/>
              <a:t>   - klare Trennung von Schmutzgut und sauberen Einheiten</a:t>
            </a:r>
          </a:p>
          <a:p>
            <a:r>
              <a:rPr lang="de-DE" sz="1800" dirty="0"/>
              <a:t> </a:t>
            </a:r>
            <a:r>
              <a:rPr lang="de-DE" sz="1800" dirty="0" smtClean="0"/>
              <a:t>   - Abwicklung aktuell durch externe Dienstleister wie </a:t>
            </a:r>
            <a:r>
              <a:rPr lang="de-DE" sz="1800" dirty="0" err="1" smtClean="0"/>
              <a:t>Cup&amp;More</a:t>
            </a:r>
            <a:r>
              <a:rPr lang="de-DE" sz="1800" dirty="0" smtClean="0"/>
              <a:t>, Cup </a:t>
            </a:r>
            <a:r>
              <a:rPr lang="de-DE" sz="1800" dirty="0" err="1" smtClean="0"/>
              <a:t>Concept</a:t>
            </a:r>
            <a:r>
              <a:rPr lang="de-DE" sz="1800" dirty="0" smtClean="0"/>
              <a:t> etc.</a:t>
            </a:r>
          </a:p>
          <a:p>
            <a:r>
              <a:rPr lang="de-DE" sz="1800" dirty="0"/>
              <a:t> </a:t>
            </a:r>
            <a:r>
              <a:rPr lang="de-DE" sz="1800" dirty="0" smtClean="0"/>
              <a:t>   - logistisch durch 320/400 Becher pro 40x60 Kiste = 24 Kisten pro Pal. = 7680/9600 Becher pro Palette sehr effizient</a:t>
            </a:r>
          </a:p>
          <a:p>
            <a:r>
              <a:rPr lang="de-DE" sz="1800" dirty="0"/>
              <a:t> </a:t>
            </a:r>
            <a:r>
              <a:rPr lang="de-DE" sz="1800" dirty="0" smtClean="0"/>
              <a:t>   - klare Kostentransparenz: abgerechnet wird nach effektiv benutzten Einheiten (Kisten) = Miete und Reinigung = ca. 0,10 € netto pro Becher, je nach </a:t>
            </a:r>
            <a:r>
              <a:rPr lang="de-DE" sz="1800" dirty="0" smtClean="0"/>
              <a:t>Menge, </a:t>
            </a:r>
            <a:r>
              <a:rPr lang="de-DE" sz="1800" smtClean="0"/>
              <a:t>ohne Logistik</a:t>
            </a:r>
            <a:endParaRPr lang="de-DE" sz="1800" dirty="0" smtClean="0"/>
          </a:p>
          <a:p>
            <a:r>
              <a:rPr lang="de-DE" sz="1800" dirty="0"/>
              <a:t> </a:t>
            </a:r>
            <a:r>
              <a:rPr lang="de-DE" sz="1800" dirty="0" smtClean="0"/>
              <a:t>   - bei Großveranstaltungen; Stadtfesten etc.,  Reinigung vor Ort mit speziellen Containern, Aufliegern etc. möglich</a:t>
            </a:r>
          </a:p>
          <a:p>
            <a:endParaRPr lang="de-DE" sz="1800" dirty="0"/>
          </a:p>
          <a:p>
            <a:pPr fontAlgn="auto">
              <a:spcAft>
                <a:spcPts val="0"/>
              </a:spcAft>
            </a:pPr>
            <a:r>
              <a:rPr lang="de-DE" sz="1800" b="1" dirty="0" smtClean="0"/>
              <a:t>		</a:t>
            </a:r>
            <a:endParaRPr lang="de-DE" sz="1800" b="1" dirty="0"/>
          </a:p>
          <a:p>
            <a:pPr marL="857250" lvl="1" indent="-400050" algn="l" fontAlgn="auto">
              <a:spcAft>
                <a:spcPts val="0"/>
              </a:spcAft>
              <a:buFont typeface="+mj-lt"/>
              <a:buAutoNum type="romanUcPeriod" startAt="3"/>
            </a:pPr>
            <a:endParaRPr lang="de-DE" sz="1600" dirty="0" smtClean="0"/>
          </a:p>
          <a:p>
            <a:endParaRPr lang="de-DE" sz="1600" dirty="0"/>
          </a:p>
          <a:p>
            <a:pPr marL="285750" indent="-285750">
              <a:buFontTx/>
              <a:buChar char="-"/>
            </a:pPr>
            <a:endParaRPr lang="de-DE" sz="1600" dirty="0" smtClean="0"/>
          </a:p>
          <a:p>
            <a:pPr marL="285750" indent="-285750">
              <a:buFontTx/>
              <a:buChar char="-"/>
            </a:pPr>
            <a:endParaRPr lang="de-DE" sz="1600" dirty="0"/>
          </a:p>
          <a:p>
            <a:pPr marL="285750" indent="-285750">
              <a:buFontTx/>
              <a:buChar char="-"/>
            </a:pPr>
            <a:endParaRPr lang="de-DE" sz="1600" dirty="0" smtClean="0"/>
          </a:p>
        </p:txBody>
      </p:sp>
    </p:spTree>
    <p:extLst>
      <p:ext uri="{BB962C8B-B14F-4D97-AF65-F5344CB8AC3E}">
        <p14:creationId xmlns:p14="http://schemas.microsoft.com/office/powerpoint/2010/main" val="131732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34</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7" name="Textfeld 6"/>
          <p:cNvSpPr txBox="1"/>
          <p:nvPr/>
        </p:nvSpPr>
        <p:spPr>
          <a:xfrm>
            <a:off x="7191896" y="5940153"/>
            <a:ext cx="8402067" cy="1323439"/>
          </a:xfrm>
          <a:prstGeom prst="rect">
            <a:avLst/>
          </a:prstGeom>
          <a:noFill/>
        </p:spPr>
        <p:txBody>
          <a:bodyPr wrap="square" rtlCol="0">
            <a:spAutoFit/>
          </a:bodyPr>
          <a:lstStyle/>
          <a:p>
            <a:pPr algn="just"/>
            <a:r>
              <a:rPr lang="de-DE" sz="2000" dirty="0">
                <a:solidFill>
                  <a:srgbClr val="FF0000"/>
                </a:solidFill>
              </a:rPr>
              <a:t>Rechtshinweis: Trotz sorgfältiger Zusammenführung und Prüfung </a:t>
            </a:r>
            <a:r>
              <a:rPr lang="de-DE" sz="2000" dirty="0" smtClean="0">
                <a:solidFill>
                  <a:srgbClr val="FF0000"/>
                </a:solidFill>
              </a:rPr>
              <a:t>der obigen  </a:t>
            </a:r>
            <a:r>
              <a:rPr lang="de-DE" sz="2000" dirty="0">
                <a:solidFill>
                  <a:srgbClr val="FF0000"/>
                </a:solidFill>
              </a:rPr>
              <a:t>Informationen kann für deren Richtigkeit, Vollständigkeit und Aktualität keine Haftung übernommen werden. Dies ist lediglich als eine erste Orientierungshilfe zu verstehen.</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656" y="5724128"/>
            <a:ext cx="1656184" cy="1656184"/>
          </a:xfrm>
          <a:prstGeom prst="rect">
            <a:avLst/>
          </a:prstGeom>
        </p:spPr>
      </p:pic>
      <p:sp>
        <p:nvSpPr>
          <p:cNvPr id="9" name="Untertitel 2"/>
          <p:cNvSpPr txBox="1">
            <a:spLocks/>
          </p:cNvSpPr>
          <p:nvPr/>
        </p:nvSpPr>
        <p:spPr>
          <a:xfrm>
            <a:off x="567160" y="543586"/>
            <a:ext cx="12320238" cy="6440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cap="small" smtClean="0"/>
              <a:t>Präsentation Gläserhygiene auf Veranstaltungen</a:t>
            </a:r>
            <a:endParaRPr lang="de-DE" cap="small" dirty="0"/>
          </a:p>
        </p:txBody>
      </p:sp>
      <p:sp>
        <p:nvSpPr>
          <p:cNvPr id="11"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smtClean="0"/>
              <a:t>11. </a:t>
            </a:r>
            <a:r>
              <a:rPr lang="de-DE" sz="1800" b="1" dirty="0"/>
              <a:t>Herausforderungen der </a:t>
            </a:r>
            <a:r>
              <a:rPr lang="de-DE" sz="1800" b="1" dirty="0" smtClean="0"/>
              <a:t>Zukunft</a:t>
            </a:r>
          </a:p>
          <a:p>
            <a:pPr fontAlgn="auto">
              <a:spcAft>
                <a:spcPts val="0"/>
              </a:spcAft>
            </a:pPr>
            <a:endParaRPr lang="de-DE" sz="1800" b="1" dirty="0"/>
          </a:p>
          <a:p>
            <a:pPr marL="285750" indent="-285750">
              <a:buFontTx/>
              <a:buChar char="-"/>
            </a:pPr>
            <a:r>
              <a:rPr lang="de-DE" sz="1800" i="1" dirty="0" smtClean="0"/>
              <a:t>Payment :</a:t>
            </a:r>
          </a:p>
          <a:p>
            <a:r>
              <a:rPr lang="de-DE" sz="1800" dirty="0"/>
              <a:t> </a:t>
            </a:r>
            <a:r>
              <a:rPr lang="de-DE" sz="1800" dirty="0" smtClean="0"/>
              <a:t>   - wie gestaltet sich der Bezahlvorgang in Zukunft ?</a:t>
            </a:r>
          </a:p>
          <a:p>
            <a:pPr marL="285750" indent="-285750">
              <a:buFontTx/>
              <a:buChar char="-"/>
            </a:pPr>
            <a:r>
              <a:rPr lang="de-DE" sz="1800" i="1" dirty="0" smtClean="0"/>
              <a:t>Automatische Ausschanksysteme :</a:t>
            </a:r>
          </a:p>
          <a:p>
            <a:r>
              <a:rPr lang="de-DE" sz="1800" dirty="0"/>
              <a:t> </a:t>
            </a:r>
            <a:r>
              <a:rPr lang="de-DE" sz="1800" dirty="0" smtClean="0"/>
              <a:t>   - BEERJET</a:t>
            </a:r>
          </a:p>
          <a:p>
            <a:r>
              <a:rPr lang="de-DE" sz="1800" dirty="0"/>
              <a:t> </a:t>
            </a:r>
            <a:r>
              <a:rPr lang="de-DE" sz="1800" dirty="0" smtClean="0"/>
              <a:t>   - automatische Ausschanksystem im </a:t>
            </a:r>
            <a:r>
              <a:rPr lang="de-DE" sz="1800" dirty="0" err="1" smtClean="0"/>
              <a:t>Self</a:t>
            </a:r>
            <a:r>
              <a:rPr lang="de-DE" sz="1800" dirty="0" smtClean="0"/>
              <a:t> Service</a:t>
            </a:r>
          </a:p>
          <a:p>
            <a:pPr marL="285750" indent="-285750">
              <a:buFontTx/>
              <a:buChar char="-"/>
            </a:pPr>
            <a:endParaRPr lang="de-DE" sz="1800" dirty="0"/>
          </a:p>
          <a:p>
            <a:endParaRPr lang="de-DE" sz="1800" dirty="0"/>
          </a:p>
          <a:p>
            <a:pPr fontAlgn="auto">
              <a:spcAft>
                <a:spcPts val="0"/>
              </a:spcAft>
            </a:pPr>
            <a:r>
              <a:rPr lang="de-DE" sz="1800" b="1" dirty="0" smtClean="0"/>
              <a:t>		</a:t>
            </a:r>
            <a:endParaRPr lang="de-DE" sz="1800" b="1" dirty="0"/>
          </a:p>
          <a:p>
            <a:pPr marL="857250" lvl="1" indent="-400050" algn="l" fontAlgn="auto">
              <a:spcAft>
                <a:spcPts val="0"/>
              </a:spcAft>
              <a:buFont typeface="+mj-lt"/>
              <a:buAutoNum type="romanUcPeriod" startAt="3"/>
            </a:pPr>
            <a:endParaRPr lang="de-DE" sz="1600" dirty="0" smtClean="0"/>
          </a:p>
          <a:p>
            <a:endParaRPr lang="de-DE" sz="1600" dirty="0"/>
          </a:p>
          <a:p>
            <a:pPr marL="285750" indent="-285750">
              <a:buFontTx/>
              <a:buChar char="-"/>
            </a:pPr>
            <a:endParaRPr lang="de-DE" sz="1600" dirty="0" smtClean="0"/>
          </a:p>
          <a:p>
            <a:pPr marL="285750" indent="-285750">
              <a:buFontTx/>
              <a:buChar char="-"/>
            </a:pPr>
            <a:endParaRPr lang="de-DE" sz="1600" dirty="0"/>
          </a:p>
          <a:p>
            <a:pPr marL="285750" indent="-285750">
              <a:buFontTx/>
              <a:buChar char="-"/>
            </a:pPr>
            <a:endParaRPr lang="de-DE" sz="1600" dirty="0" smtClean="0"/>
          </a:p>
        </p:txBody>
      </p:sp>
    </p:spTree>
    <p:extLst>
      <p:ext uri="{BB962C8B-B14F-4D97-AF65-F5344CB8AC3E}">
        <p14:creationId xmlns:p14="http://schemas.microsoft.com/office/powerpoint/2010/main" val="295926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775300" y="2915816"/>
            <a:ext cx="12320238" cy="2208212"/>
          </a:xfrm>
        </p:spPr>
        <p:txBody>
          <a:bodyPr>
            <a:normAutofit/>
          </a:bodyPr>
          <a:lstStyle/>
          <a:p>
            <a:pPr algn="ctr"/>
            <a:r>
              <a:rPr lang="de-DE" sz="4000" dirty="0" smtClean="0"/>
              <a:t>Vielen Dank für Ihre Aufmerksamkeit!</a:t>
            </a:r>
            <a:endParaRPr lang="de-DE" sz="4000" dirty="0"/>
          </a:p>
        </p:txBody>
      </p:sp>
      <p:sp>
        <p:nvSpPr>
          <p:cNvPr id="4" name="Foliennummernplatzhalter 3"/>
          <p:cNvSpPr>
            <a:spLocks noGrp="1"/>
          </p:cNvSpPr>
          <p:nvPr>
            <p:ph type="sldNum" sz="quarter" idx="4"/>
          </p:nvPr>
        </p:nvSpPr>
        <p:spPr/>
        <p:txBody>
          <a:bodyPr/>
          <a:lstStyle/>
          <a:p>
            <a:fld id="{AA587F90-9D41-4027-B0C3-08DC3C18F5D2}" type="slidenum">
              <a:rPr lang="de-DE" smtClean="0"/>
              <a:t>35</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pic>
        <p:nvPicPr>
          <p:cNvPr id="8" name="Bild 2" descr="033l_KP_Packshot+Hopfen.png"/>
          <p:cNvPicPr/>
          <p:nvPr/>
        </p:nvPicPr>
        <p:blipFill>
          <a:blip r:embed="rId2" cstate="print">
            <a:extLst>
              <a:ext uri="{28A0092B-C50C-407E-A947-70E740481C1C}">
                <a14:useLocalDpi xmlns:a14="http://schemas.microsoft.com/office/drawing/2010/main" val="0"/>
              </a:ext>
            </a:extLst>
          </a:blip>
          <a:stretch>
            <a:fillRect/>
          </a:stretch>
        </p:blipFill>
        <p:spPr>
          <a:xfrm>
            <a:off x="12326624" y="3635896"/>
            <a:ext cx="3240360" cy="3816424"/>
          </a:xfrm>
          <a:prstGeom prst="rect">
            <a:avLst/>
          </a:prstGeom>
        </p:spPr>
      </p:pic>
      <p:pic>
        <p:nvPicPr>
          <p:cNvPr id="9" name="Inhaltsplatzhalt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176" y="5091435"/>
            <a:ext cx="2360885" cy="2360885"/>
          </a:xfrm>
          <a:prstGeom prst="rect">
            <a:avLst/>
          </a:prstGeom>
        </p:spPr>
      </p:pic>
    </p:spTree>
    <p:extLst>
      <p:ext uri="{BB962C8B-B14F-4D97-AF65-F5344CB8AC3E}">
        <p14:creationId xmlns:p14="http://schemas.microsoft.com/office/powerpoint/2010/main" val="31801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4</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 </a:t>
            </a:r>
            <a:r>
              <a:rPr lang="de-DE" sz="1800" dirty="0" smtClean="0"/>
              <a:t>- Auszug aus dem „Leitfaden zur Gründlichen Gläserreinigung“ des DBB</a:t>
            </a:r>
            <a:r>
              <a:rPr lang="de-DE" sz="1800" b="1" dirty="0" smtClean="0"/>
              <a:t>		</a:t>
            </a:r>
            <a:endParaRPr lang="de-DE" sz="1800" b="1" dirty="0"/>
          </a:p>
          <a:p>
            <a:pPr marL="857250" lvl="1" indent="-400050" algn="l" fontAlgn="auto">
              <a:spcAft>
                <a:spcPts val="0"/>
              </a:spcAft>
              <a:buFont typeface="+mj-lt"/>
              <a:buAutoNum type="romanUcPeriod"/>
            </a:pPr>
            <a:r>
              <a:rPr lang="de-DE" sz="1400" b="1" i="1" u="sng" dirty="0" smtClean="0"/>
              <a:t>Reinigung </a:t>
            </a:r>
            <a:r>
              <a:rPr lang="de-DE" sz="1400" b="1" i="1" u="sng" dirty="0"/>
              <a:t>in einem Spülbecken mit einem manuellen </a:t>
            </a:r>
            <a:r>
              <a:rPr lang="de-DE" sz="1400" b="1" i="1" u="sng" dirty="0" smtClean="0"/>
              <a:t>Gläserspülgerät</a:t>
            </a:r>
          </a:p>
          <a:p>
            <a:pPr marL="285750" indent="-285750">
              <a:lnSpc>
                <a:spcPct val="100000"/>
              </a:lnSpc>
              <a:buFontTx/>
              <a:buChar char="-"/>
            </a:pPr>
            <a:endParaRPr lang="de-DE" sz="1800" dirty="0" smtClean="0"/>
          </a:p>
          <a:p>
            <a:pPr marL="285750" indent="-285750">
              <a:lnSpc>
                <a:spcPct val="100000"/>
              </a:lnSpc>
              <a:buFontTx/>
              <a:buChar char="-"/>
            </a:pPr>
            <a:endParaRPr lang="de-DE" sz="1800" dirty="0"/>
          </a:p>
          <a:p>
            <a:pPr marL="285750" indent="-285750">
              <a:lnSpc>
                <a:spcPct val="100000"/>
              </a:lnSpc>
              <a:buFontTx/>
              <a:buChar char="-"/>
            </a:pPr>
            <a:endParaRPr lang="de-DE" sz="1800" dirty="0" smtClean="0"/>
          </a:p>
          <a:p>
            <a:pPr marL="285750" indent="-285750">
              <a:buFontTx/>
              <a:buChar char="-"/>
            </a:pPr>
            <a:r>
              <a:rPr lang="de-DE" sz="1600" dirty="0" smtClean="0"/>
              <a:t>Die Gläserbürsten müssen für alle Gläserarten ausreichend in Höhe und Umfang dimensioniert sein, damit beispielsweise bei höheren Gläsern wie für Weizenbier auch der Boden erreicht wird</a:t>
            </a:r>
          </a:p>
          <a:p>
            <a:pPr marL="285750" indent="-285750">
              <a:buFontTx/>
              <a:buChar char="-"/>
            </a:pPr>
            <a:r>
              <a:rPr lang="de-DE" sz="1600" dirty="0" smtClean="0"/>
              <a:t>Die </a:t>
            </a:r>
            <a:r>
              <a:rPr lang="de-DE" sz="1600" dirty="0"/>
              <a:t>Reinigung muss mit mehreren Hüben (mindestens 6 bis 7) im </a:t>
            </a:r>
            <a:r>
              <a:rPr lang="de-DE" sz="1600" dirty="0" err="1"/>
              <a:t>Spültopf</a:t>
            </a:r>
            <a:r>
              <a:rPr lang="de-DE" sz="1600" dirty="0"/>
              <a:t> ausgeführt werden. Zur restlosen Entfernung des Reinigungsmittels muss das Glas für mindestens 3 bis 4 Sekunden auf dem Nachspülstab verweilen. Je sorgfältiger die mechanische Reinigung durchgeführt wird, desto besser das </a:t>
            </a:r>
            <a:r>
              <a:rPr lang="de-DE" sz="1600" dirty="0" smtClean="0"/>
              <a:t>Ergebnis.</a:t>
            </a:r>
          </a:p>
          <a:p>
            <a:pPr marL="285750" indent="-285750">
              <a:buFontTx/>
              <a:buChar char="-"/>
            </a:pPr>
            <a:r>
              <a:rPr lang="de-DE" sz="1600" dirty="0"/>
              <a:t>Es ist darauf zu achten, dass die Außenrandbürsten so positioniert sind, dass sie auf jeden Fall den Glasrand auch von langen Gläsern </a:t>
            </a:r>
            <a:r>
              <a:rPr lang="de-DE" sz="1600" dirty="0" smtClean="0"/>
              <a:t>reinigen.</a:t>
            </a:r>
          </a:p>
          <a:p>
            <a:pPr marL="285750" indent="-285750">
              <a:buFontTx/>
              <a:buChar char="-"/>
            </a:pPr>
            <a:r>
              <a:rPr lang="de-DE" sz="1600" dirty="0"/>
              <a:t>Abgenutzte Bürsten müssen entfernt und durch neue ersetzt </a:t>
            </a:r>
            <a:r>
              <a:rPr lang="de-DE" sz="1600" dirty="0" smtClean="0"/>
              <a:t>werden.</a:t>
            </a:r>
          </a:p>
          <a:p>
            <a:pPr marL="285750" indent="-285750">
              <a:buFontTx/>
              <a:buChar char="-"/>
            </a:pPr>
            <a:r>
              <a:rPr lang="de-DE" sz="1600" dirty="0"/>
              <a:t>Der Einsatz von geeigneten Gläserspülmitteln ist sicherzustellen, diese müssen unbedingt ausreichend dosiert werden</a:t>
            </a:r>
            <a:r>
              <a:rPr lang="de-DE" sz="1600" dirty="0" smtClean="0"/>
              <a:t>.</a:t>
            </a:r>
          </a:p>
        </p:txBody>
      </p:sp>
      <p:sp>
        <p:nvSpPr>
          <p:cNvPr id="8" name="Textfeld 7"/>
          <p:cNvSpPr txBox="1"/>
          <p:nvPr/>
        </p:nvSpPr>
        <p:spPr>
          <a:xfrm>
            <a:off x="7796946" y="2339752"/>
            <a:ext cx="7488832" cy="830997"/>
          </a:xfrm>
          <a:prstGeom prst="rect">
            <a:avLst/>
          </a:prstGeom>
          <a:noFill/>
        </p:spPr>
        <p:txBody>
          <a:bodyPr wrap="square" rtlCol="0">
            <a:spAutoFit/>
          </a:bodyPr>
          <a:lstStyle/>
          <a:p>
            <a:pPr algn="l"/>
            <a:r>
              <a:rPr lang="de-DE" sz="1600" i="1" dirty="0" smtClean="0">
                <a:solidFill>
                  <a:srgbClr val="FF0000"/>
                </a:solidFill>
              </a:rPr>
              <a:t>Hinweis:</a:t>
            </a:r>
          </a:p>
          <a:p>
            <a:pPr algn="l"/>
            <a:r>
              <a:rPr lang="de-DE" sz="1600" i="1" dirty="0">
                <a:solidFill>
                  <a:srgbClr val="FF0000"/>
                </a:solidFill>
              </a:rPr>
              <a:t>Bei korrekter Benutzung können auch hiermit die Gläser hygienisch sauber gereinigt werden. Dazu müssen folgende Bedingungen eingehalten </a:t>
            </a:r>
            <a:r>
              <a:rPr lang="de-DE" sz="1600" i="1" dirty="0" smtClean="0">
                <a:solidFill>
                  <a:srgbClr val="FF0000"/>
                </a:solidFill>
              </a:rPr>
              <a:t>werden:</a:t>
            </a:r>
            <a:endParaRPr lang="de-DE" sz="1600" i="1" dirty="0">
              <a:solidFill>
                <a:srgbClr val="FF0000"/>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3622" y="1301502"/>
            <a:ext cx="1038250" cy="1038250"/>
          </a:xfrm>
          <a:prstGeom prst="rect">
            <a:avLst/>
          </a:prstGeom>
        </p:spPr>
      </p:pic>
    </p:spTree>
    <p:extLst>
      <p:ext uri="{BB962C8B-B14F-4D97-AF65-F5344CB8AC3E}">
        <p14:creationId xmlns:p14="http://schemas.microsoft.com/office/powerpoint/2010/main" val="4268638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5</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a:t>
            </a:r>
            <a:r>
              <a:rPr lang="de-DE" sz="1800" dirty="0"/>
              <a:t> - Auszug aus dem „Leitfaden zur Gründlichen Gläserreinigung“ des DBB </a:t>
            </a:r>
            <a:r>
              <a:rPr lang="de-DE" sz="1800" b="1" dirty="0" smtClean="0"/>
              <a:t>		</a:t>
            </a:r>
            <a:endParaRPr lang="de-DE" sz="1800" b="1" dirty="0"/>
          </a:p>
          <a:p>
            <a:pPr marL="857250" lvl="1" indent="-400050" algn="l" fontAlgn="auto">
              <a:spcAft>
                <a:spcPts val="0"/>
              </a:spcAft>
              <a:buFont typeface="+mj-lt"/>
              <a:buAutoNum type="romanUcPeriod"/>
            </a:pPr>
            <a:r>
              <a:rPr lang="de-DE" sz="1400" b="1" i="1" u="sng" dirty="0" smtClean="0"/>
              <a:t>Reinigung </a:t>
            </a:r>
            <a:r>
              <a:rPr lang="de-DE" sz="1400" b="1" i="1" u="sng" dirty="0"/>
              <a:t>in einem Spülbecken mit einem manuellen </a:t>
            </a:r>
            <a:r>
              <a:rPr lang="de-DE" sz="1400" b="1" i="1" u="sng" dirty="0" smtClean="0"/>
              <a:t>Gläserspülgerät</a:t>
            </a:r>
          </a:p>
          <a:p>
            <a:pPr marL="285750" indent="-285750">
              <a:lnSpc>
                <a:spcPct val="100000"/>
              </a:lnSpc>
              <a:buFontTx/>
              <a:buChar char="-"/>
            </a:pPr>
            <a:endParaRPr lang="de-DE" sz="1800" dirty="0" smtClean="0"/>
          </a:p>
          <a:p>
            <a:pPr marL="285750" indent="-285750">
              <a:buFontTx/>
              <a:buChar char="-"/>
            </a:pPr>
            <a:r>
              <a:rPr lang="de-DE" sz="1600" dirty="0" smtClean="0"/>
              <a:t>Die </a:t>
            </a:r>
            <a:r>
              <a:rPr lang="de-DE" sz="1600" dirty="0"/>
              <a:t>Spültöpfe und Bürsten müssen täglich gereinigt und hierzu entsprechend der Herstellerangaben in einzelne Teile zerlegt werden</a:t>
            </a:r>
            <a:r>
              <a:rPr lang="de-DE" sz="1600" dirty="0" smtClean="0"/>
              <a:t>.</a:t>
            </a:r>
          </a:p>
          <a:p>
            <a:pPr marL="285750" indent="-285750">
              <a:buFontTx/>
              <a:buChar char="-"/>
            </a:pPr>
            <a:r>
              <a:rPr lang="de-DE" sz="1600" dirty="0"/>
              <a:t>Besonderes Augenmerk muss auf die Reinigung der Bürsten gelegt werden, hierfür gibt es spezielle Mittel, die oft auch eine Desinfektionswirkung entfalten. Die Bürsten sind nach der Reinigung vor erneuter Benutzung an der Luft zu trocknen, falls sie nicht gleich wiederverwendet </a:t>
            </a:r>
            <a:r>
              <a:rPr lang="de-DE" sz="1600" dirty="0" smtClean="0"/>
              <a:t>werden.</a:t>
            </a:r>
          </a:p>
          <a:p>
            <a:pPr marL="285750" indent="-285750">
              <a:buFontTx/>
              <a:buChar char="-"/>
            </a:pPr>
            <a:r>
              <a:rPr lang="de-DE" sz="1600" dirty="0"/>
              <a:t>Auch der Wasserzulaufschlauch des Gerätes muss regelmäßig gesäubert werden. Hier können sich Mikroorganismen ansiedeln, die </a:t>
            </a:r>
            <a:r>
              <a:rPr lang="de-DE" sz="1600" dirty="0" err="1"/>
              <a:t>Biofilme</a:t>
            </a:r>
            <a:r>
              <a:rPr lang="de-DE" sz="1600" dirty="0"/>
              <a:t> bilden, wodurch Keime immer wieder ins Spülwasser gelangen. </a:t>
            </a:r>
            <a:endParaRPr lang="de-DE" sz="1600" dirty="0" smtClean="0"/>
          </a:p>
          <a:p>
            <a:pPr marL="285750" indent="-285750">
              <a:buFontTx/>
              <a:buChar char="-"/>
            </a:pPr>
            <a:r>
              <a:rPr lang="de-DE" sz="1600" dirty="0"/>
              <a:t>Manche Sockel von Gläserspülgeräten sind </a:t>
            </a:r>
            <a:r>
              <a:rPr lang="de-DE" sz="1600" dirty="0" err="1"/>
              <a:t>abschraubbar</a:t>
            </a:r>
            <a:r>
              <a:rPr lang="de-DE" sz="1600" dirty="0"/>
              <a:t> und müssen wöchentlich gereinigt werden</a:t>
            </a:r>
          </a:p>
          <a:p>
            <a:pPr marL="285750" indent="-285750">
              <a:buFontTx/>
              <a:buChar char="-"/>
            </a:pPr>
            <a:endParaRPr lang="de-DE" sz="1600" dirty="0"/>
          </a:p>
        </p:txBody>
      </p:sp>
    </p:spTree>
    <p:extLst>
      <p:ext uri="{BB962C8B-B14F-4D97-AF65-F5344CB8AC3E}">
        <p14:creationId xmlns:p14="http://schemas.microsoft.com/office/powerpoint/2010/main" val="156177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6</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977664" cy="626469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a:t>
            </a:r>
            <a:r>
              <a:rPr lang="de-DE" sz="1800" dirty="0"/>
              <a:t> - Auszug aus dem „Leitfaden zur Gründlichen Gläserreinigung“ des DBB </a:t>
            </a:r>
            <a:r>
              <a:rPr lang="de-DE" sz="1800" b="1" dirty="0" smtClean="0"/>
              <a:t>		</a:t>
            </a:r>
            <a:endParaRPr lang="de-DE" sz="1800" b="1" dirty="0"/>
          </a:p>
          <a:p>
            <a:pPr marL="857250" lvl="1" indent="-400050" algn="l">
              <a:lnSpc>
                <a:spcPct val="100000"/>
              </a:lnSpc>
              <a:buFont typeface="+mj-lt"/>
              <a:buAutoNum type="romanUcPeriod" startAt="2"/>
            </a:pPr>
            <a:r>
              <a:rPr lang="de-DE" sz="1400" b="1" i="1" u="sng" dirty="0" smtClean="0"/>
              <a:t>Reinigung mit zwei Becken</a:t>
            </a:r>
          </a:p>
          <a:p>
            <a:pPr marL="857250" lvl="1" indent="-400050" algn="l">
              <a:lnSpc>
                <a:spcPct val="100000"/>
              </a:lnSpc>
              <a:buFont typeface="+mj-lt"/>
              <a:buAutoNum type="romanUcPeriod" startAt="2"/>
            </a:pPr>
            <a:endParaRPr lang="de-DE" sz="1400" dirty="0"/>
          </a:p>
          <a:p>
            <a:pPr marL="285750" indent="-285750">
              <a:lnSpc>
                <a:spcPct val="100000"/>
              </a:lnSpc>
              <a:buFontTx/>
              <a:buChar char="-"/>
            </a:pPr>
            <a:endParaRPr lang="de-DE" sz="1800" dirty="0" smtClean="0"/>
          </a:p>
          <a:p>
            <a:pPr marL="285750" indent="-285750">
              <a:lnSpc>
                <a:spcPct val="100000"/>
              </a:lnSpc>
              <a:buFontTx/>
              <a:buChar char="-"/>
            </a:pPr>
            <a:endParaRPr lang="de-DE" sz="1800" dirty="0"/>
          </a:p>
          <a:p>
            <a:pPr marL="285750" indent="-285750">
              <a:lnSpc>
                <a:spcPct val="100000"/>
              </a:lnSpc>
              <a:buFontTx/>
              <a:buChar char="-"/>
            </a:pPr>
            <a:endParaRPr lang="de-DE" sz="1800" dirty="0" smtClean="0"/>
          </a:p>
          <a:p>
            <a:pPr marL="285750" indent="-285750">
              <a:buFontTx/>
              <a:buChar char="-"/>
            </a:pPr>
            <a:r>
              <a:rPr lang="de-DE" sz="1600" dirty="0" smtClean="0"/>
              <a:t>Die </a:t>
            </a:r>
            <a:r>
              <a:rPr lang="de-DE" sz="1600" dirty="0"/>
              <a:t>im Spülbecken verwendeten Bürsten müssen in der Höhe und Breite immer ausreichend dimensioniert sein, damit die Innenfläche des Glases überall erreicht wird. </a:t>
            </a:r>
            <a:endParaRPr lang="de-DE" sz="1600" dirty="0" smtClean="0"/>
          </a:p>
          <a:p>
            <a:pPr marL="285750" indent="-285750">
              <a:buFontTx/>
              <a:buChar char="-"/>
            </a:pPr>
            <a:r>
              <a:rPr lang="de-DE" sz="1600" dirty="0"/>
              <a:t>Es muss auf jeden Fall eine Möglichkeit zum Entsorgen von Getränkeresten vorhanden sein, beispielsweise durch einen Trichter im Überlaufrohr des Warmwasserbeckens. </a:t>
            </a:r>
            <a:endParaRPr lang="de-DE" sz="1600" dirty="0" smtClean="0"/>
          </a:p>
          <a:p>
            <a:pPr marL="285750" indent="-285750">
              <a:buFontTx/>
              <a:buChar char="-"/>
            </a:pPr>
            <a:r>
              <a:rPr lang="de-DE" sz="1600" dirty="0"/>
              <a:t>Auch hier gilt: Je länger die Verweildauer der Gläser im Spülbecken und je sorgfältiger die mechanische Reinigung, desto besser das Ergebnis. </a:t>
            </a:r>
          </a:p>
          <a:p>
            <a:pPr marL="285750" indent="-285750">
              <a:buFontTx/>
              <a:buChar char="-"/>
            </a:pPr>
            <a:r>
              <a:rPr lang="de-DE" sz="1600" dirty="0"/>
              <a:t>Die Bürsten dürfen nicht zu stark abgenutzt sein, sonst verlieren sie ihre Wirkung</a:t>
            </a:r>
            <a:r>
              <a:rPr lang="de-DE" sz="1600" dirty="0" smtClean="0"/>
              <a:t>.</a:t>
            </a:r>
          </a:p>
          <a:p>
            <a:pPr marL="285750" indent="-285750">
              <a:buFontTx/>
              <a:buChar char="-"/>
            </a:pPr>
            <a:r>
              <a:rPr lang="de-DE" sz="1600" dirty="0"/>
              <a:t>Ein Unterspülrohr im Kaltwasserbecken muss für die Zufuhr von ausreichend klarem, kalten Wasser sorgen. </a:t>
            </a:r>
          </a:p>
        </p:txBody>
      </p:sp>
      <p:sp>
        <p:nvSpPr>
          <p:cNvPr id="8" name="Textfeld 7"/>
          <p:cNvSpPr txBox="1"/>
          <p:nvPr/>
        </p:nvSpPr>
        <p:spPr>
          <a:xfrm>
            <a:off x="6759848" y="2267744"/>
            <a:ext cx="7488832" cy="1323439"/>
          </a:xfrm>
          <a:prstGeom prst="rect">
            <a:avLst/>
          </a:prstGeom>
          <a:noFill/>
        </p:spPr>
        <p:txBody>
          <a:bodyPr wrap="square" rtlCol="0">
            <a:spAutoFit/>
          </a:bodyPr>
          <a:lstStyle/>
          <a:p>
            <a:pPr algn="l"/>
            <a:r>
              <a:rPr lang="de-DE" sz="1600" i="1" dirty="0" smtClean="0">
                <a:solidFill>
                  <a:srgbClr val="FF0000"/>
                </a:solidFill>
              </a:rPr>
              <a:t>Hinweis:</a:t>
            </a:r>
          </a:p>
          <a:p>
            <a:pPr algn="l"/>
            <a:r>
              <a:rPr lang="de-DE" sz="1600" i="1" dirty="0" smtClean="0">
                <a:solidFill>
                  <a:srgbClr val="FF0000"/>
                </a:solidFill>
              </a:rPr>
              <a:t>Bei </a:t>
            </a:r>
            <a:r>
              <a:rPr lang="de-DE" sz="1600" i="1" dirty="0">
                <a:solidFill>
                  <a:srgbClr val="FF0000"/>
                </a:solidFill>
              </a:rPr>
              <a:t>dieser immer seltener eingesetzten Methode muss besonders gründlich und sorgfältig gearbeitet werden, um eine hygienische Reinigung der Gläser zu gewährleisten: </a:t>
            </a:r>
          </a:p>
          <a:p>
            <a:pPr algn="l"/>
            <a:endParaRPr lang="de-DE" sz="1600" i="1" dirty="0" smtClean="0">
              <a:solidFill>
                <a:srgbClr val="FF0000"/>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3622" y="1301502"/>
            <a:ext cx="1038250" cy="1038250"/>
          </a:xfrm>
          <a:prstGeom prst="rect">
            <a:avLst/>
          </a:prstGeom>
        </p:spPr>
      </p:pic>
    </p:spTree>
    <p:extLst>
      <p:ext uri="{BB962C8B-B14F-4D97-AF65-F5344CB8AC3E}">
        <p14:creationId xmlns:p14="http://schemas.microsoft.com/office/powerpoint/2010/main" val="107097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7</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689632" cy="60486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a:t>
            </a:r>
            <a:r>
              <a:rPr lang="de-DE" sz="1800" dirty="0"/>
              <a:t> - Auszug aus dem „Leitfaden zur Gründlichen Gläserreinigung“ des DBB </a:t>
            </a:r>
            <a:r>
              <a:rPr lang="de-DE" sz="1800" b="1" dirty="0" smtClean="0"/>
              <a:t>		</a:t>
            </a:r>
            <a:endParaRPr lang="de-DE" sz="1800" b="1" dirty="0"/>
          </a:p>
          <a:p>
            <a:pPr marL="857250" lvl="1" indent="-400050" algn="l">
              <a:lnSpc>
                <a:spcPct val="100000"/>
              </a:lnSpc>
              <a:buFont typeface="+mj-lt"/>
              <a:buAutoNum type="romanUcPeriod" startAt="2"/>
            </a:pPr>
            <a:r>
              <a:rPr lang="de-DE" sz="1400" b="1" i="1" u="sng" dirty="0" smtClean="0"/>
              <a:t>Reinigung mit zwei Becken</a:t>
            </a:r>
          </a:p>
          <a:p>
            <a:pPr marL="857250" lvl="1" indent="-400050" algn="l">
              <a:lnSpc>
                <a:spcPct val="100000"/>
              </a:lnSpc>
              <a:buFont typeface="+mj-lt"/>
              <a:buAutoNum type="romanUcPeriod" startAt="2"/>
            </a:pPr>
            <a:endParaRPr lang="de-DE" sz="1400" dirty="0"/>
          </a:p>
          <a:p>
            <a:pPr marL="285750" indent="-285750">
              <a:lnSpc>
                <a:spcPct val="100000"/>
              </a:lnSpc>
              <a:buFontTx/>
              <a:buChar char="-"/>
            </a:pPr>
            <a:endParaRPr lang="de-DE" sz="1800" dirty="0" smtClean="0"/>
          </a:p>
          <a:p>
            <a:pPr marL="285750" indent="-285750">
              <a:buFontTx/>
              <a:buChar char="-"/>
            </a:pPr>
            <a:r>
              <a:rPr lang="de-DE" sz="1600" dirty="0"/>
              <a:t>Es dürfen auch hier nur speziell geeignete Reinigungsmittel verwendet werden, die ausreichend zu dosieren sind. Nur so kann die gewünschte Wirkung erzielt werden</a:t>
            </a:r>
            <a:r>
              <a:rPr lang="de-DE" sz="1600" dirty="0" smtClean="0"/>
              <a:t>.</a:t>
            </a:r>
          </a:p>
          <a:p>
            <a:pPr marL="285750" indent="-285750">
              <a:buFontTx/>
              <a:buChar char="-"/>
            </a:pPr>
            <a:r>
              <a:rPr lang="de-DE" sz="1600" dirty="0"/>
              <a:t>Das Warmwasserbecken muss mehrmals täglich abgelassen und anschließend ausgewischt werden, um zu vermeiden, dass durch das warme Wasser Keimwachstum gefördert wird. </a:t>
            </a:r>
            <a:endParaRPr lang="de-DE" sz="1600" dirty="0" smtClean="0"/>
          </a:p>
          <a:p>
            <a:pPr marL="285750" indent="-285750">
              <a:buFontTx/>
              <a:buChar char="-"/>
            </a:pPr>
            <a:r>
              <a:rPr lang="de-DE" sz="1600" dirty="0"/>
              <a:t>Nach Betriebsschluss bzw. vor Betriebsbeginn sind die beiden Becken nochmals besonders gründlich zu säubern, hier ist auch auf die Überlauf- und Unterspülrohre zu achten</a:t>
            </a:r>
            <a:r>
              <a:rPr lang="de-DE" sz="1600" dirty="0" smtClean="0"/>
              <a:t>.</a:t>
            </a:r>
          </a:p>
          <a:p>
            <a:pPr marL="285750" indent="-285750">
              <a:buFontTx/>
              <a:buChar char="-"/>
            </a:pPr>
            <a:r>
              <a:rPr lang="de-DE" sz="1600" dirty="0"/>
              <a:t>Besondere Aufmerksamkeit erfordern die Spülbürsten, diese müssen jeden Tag gereinigt und ggf. desinfiziert werden. Dies kann durch das Einlegen in Wasser mit speziellen Desinfektionsmitteln </a:t>
            </a:r>
            <a:r>
              <a:rPr lang="de-DE" sz="1600" dirty="0" smtClean="0"/>
              <a:t>erfolgen.</a:t>
            </a:r>
            <a:endParaRPr lang="de-DE" sz="1600" dirty="0"/>
          </a:p>
          <a:p>
            <a:pPr marL="285750" indent="-285750">
              <a:lnSpc>
                <a:spcPct val="100000"/>
              </a:lnSpc>
              <a:buFontTx/>
              <a:buChar char="-"/>
            </a:pPr>
            <a:endParaRPr lang="de-DE" sz="1600" dirty="0"/>
          </a:p>
        </p:txBody>
      </p:sp>
    </p:spTree>
    <p:extLst>
      <p:ext uri="{BB962C8B-B14F-4D97-AF65-F5344CB8AC3E}">
        <p14:creationId xmlns:p14="http://schemas.microsoft.com/office/powerpoint/2010/main" val="387057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8</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2320238" cy="597666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a:t>
            </a:r>
            <a:r>
              <a:rPr lang="de-DE" sz="1800" dirty="0"/>
              <a:t> - Auszug aus dem „Leitfaden zur Gründlichen Gläserreinigung“ des DBB </a:t>
            </a:r>
            <a:r>
              <a:rPr lang="de-DE" sz="1800" b="1" dirty="0" smtClean="0"/>
              <a:t>		</a:t>
            </a:r>
            <a:endParaRPr lang="de-DE" sz="1800" b="1" dirty="0"/>
          </a:p>
          <a:p>
            <a:pPr marL="857250" lvl="1" indent="-400050" algn="l">
              <a:lnSpc>
                <a:spcPct val="100000"/>
              </a:lnSpc>
              <a:buFont typeface="+mj-lt"/>
              <a:buAutoNum type="romanUcPeriod" startAt="3"/>
            </a:pPr>
            <a:r>
              <a:rPr lang="de-DE" sz="1400" b="1" i="1" u="sng" dirty="0" smtClean="0"/>
              <a:t>Reinigung in einer Gläserspülmaschine ( Frontlader )</a:t>
            </a:r>
          </a:p>
          <a:p>
            <a:pPr marL="857250" lvl="1" indent="-400050" algn="l">
              <a:lnSpc>
                <a:spcPct val="100000"/>
              </a:lnSpc>
              <a:buFont typeface="+mj-lt"/>
              <a:buAutoNum type="romanUcPeriod" startAt="3"/>
            </a:pPr>
            <a:endParaRPr lang="de-DE" sz="1400" dirty="0"/>
          </a:p>
          <a:p>
            <a:pPr marL="285750" indent="-285750">
              <a:lnSpc>
                <a:spcPct val="100000"/>
              </a:lnSpc>
              <a:buFontTx/>
              <a:buChar char="-"/>
            </a:pPr>
            <a:endParaRPr lang="de-DE" sz="1800" dirty="0" smtClean="0"/>
          </a:p>
          <a:p>
            <a:pPr marL="285750" indent="-285750">
              <a:lnSpc>
                <a:spcPct val="100000"/>
              </a:lnSpc>
              <a:buFontTx/>
              <a:buChar char="-"/>
            </a:pPr>
            <a:endParaRPr lang="de-DE" sz="1800" dirty="0"/>
          </a:p>
          <a:p>
            <a:pPr marL="285750" indent="-285750">
              <a:lnSpc>
                <a:spcPct val="100000"/>
              </a:lnSpc>
              <a:buFontTx/>
              <a:buChar char="-"/>
            </a:pPr>
            <a:endParaRPr lang="de-DE" sz="1800" dirty="0" smtClean="0"/>
          </a:p>
          <a:p>
            <a:pPr marL="285750" indent="-285750">
              <a:buFontTx/>
              <a:buChar char="-"/>
            </a:pPr>
            <a:r>
              <a:rPr lang="de-DE" sz="1600" dirty="0" smtClean="0"/>
              <a:t>Die </a:t>
            </a:r>
            <a:r>
              <a:rPr lang="de-DE" sz="1600" dirty="0"/>
              <a:t>Maschine wird regelmäßig gewartet, der Härtegrad des Wassers passend eingestellt und die Heizstäbe sind frei von Kalk, damit die optimale Temperatur (65° C) erreicht wird. </a:t>
            </a:r>
            <a:endParaRPr lang="de-DE" sz="1600" dirty="0" smtClean="0"/>
          </a:p>
          <a:p>
            <a:pPr marL="285750" indent="-285750">
              <a:buFontTx/>
              <a:buChar char="-"/>
            </a:pPr>
            <a:r>
              <a:rPr lang="de-DE" sz="1600" dirty="0"/>
              <a:t>Es wird ein vom Hersteller empfohlenes, spezielles Reinigungsmittel verwendet. </a:t>
            </a:r>
          </a:p>
          <a:p>
            <a:pPr marL="285750" indent="-285750">
              <a:buFontTx/>
              <a:buChar char="-"/>
            </a:pPr>
            <a:r>
              <a:rPr lang="de-DE" sz="1600" dirty="0"/>
              <a:t>Der Innenraum, die Siebe, Scharniere und die Dichtungen sind stets in einem sauberen Zustand. • Kaffeetassen, Milchbecher etc. werden nicht zusammen mit Biergläsern gereinigt. </a:t>
            </a:r>
          </a:p>
          <a:p>
            <a:pPr marL="285750" indent="-285750">
              <a:buFontTx/>
              <a:buChar char="-"/>
            </a:pPr>
            <a:r>
              <a:rPr lang="de-DE" sz="1600" dirty="0"/>
              <a:t>Es ist kein Reinigungsprogramm mit verminderter Temperatur eingestellt</a:t>
            </a:r>
            <a:r>
              <a:rPr lang="de-DE" sz="1600" dirty="0" smtClean="0"/>
              <a:t>.</a:t>
            </a:r>
            <a:endParaRPr lang="de-DE" sz="1600" dirty="0"/>
          </a:p>
        </p:txBody>
      </p:sp>
      <p:sp>
        <p:nvSpPr>
          <p:cNvPr id="8" name="Textfeld 7"/>
          <p:cNvSpPr txBox="1"/>
          <p:nvPr/>
        </p:nvSpPr>
        <p:spPr>
          <a:xfrm>
            <a:off x="6759848" y="2267744"/>
            <a:ext cx="7488832" cy="830997"/>
          </a:xfrm>
          <a:prstGeom prst="rect">
            <a:avLst/>
          </a:prstGeom>
          <a:noFill/>
        </p:spPr>
        <p:txBody>
          <a:bodyPr wrap="square" rtlCol="0">
            <a:spAutoFit/>
          </a:bodyPr>
          <a:lstStyle/>
          <a:p>
            <a:pPr algn="l"/>
            <a:r>
              <a:rPr lang="de-DE" sz="1600" i="1" dirty="0" smtClean="0">
                <a:solidFill>
                  <a:srgbClr val="FF0000"/>
                </a:solidFill>
              </a:rPr>
              <a:t>Hinweis:</a:t>
            </a:r>
          </a:p>
          <a:p>
            <a:pPr algn="l"/>
            <a:r>
              <a:rPr lang="de-DE" sz="1600" i="1" dirty="0">
                <a:solidFill>
                  <a:srgbClr val="FF0000"/>
                </a:solidFill>
              </a:rPr>
              <a:t>Diese Art der Reinigung wird grundsätzlich empfohlen und führt in der Regel zum besten Ergebnis, wenn folgende Voraussetzungen erfüllt sind: </a:t>
            </a:r>
            <a:endParaRPr lang="de-DE" sz="1600" i="1" dirty="0" smtClean="0">
              <a:solidFill>
                <a:srgbClr val="FF0000"/>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3622" y="1301502"/>
            <a:ext cx="1038250" cy="1038250"/>
          </a:xfrm>
          <a:prstGeom prst="rect">
            <a:avLst/>
          </a:prstGeom>
        </p:spPr>
      </p:pic>
      <p:pic>
        <p:nvPicPr>
          <p:cNvPr id="10" name="Grafik 9"/>
          <p:cNvPicPr>
            <a:picLocks noChangeAspect="1"/>
          </p:cNvPicPr>
          <p:nvPr/>
        </p:nvPicPr>
        <p:blipFill>
          <a:blip r:embed="rId3"/>
          <a:stretch>
            <a:fillRect/>
          </a:stretch>
        </p:blipFill>
        <p:spPr>
          <a:xfrm>
            <a:off x="13442916" y="3995936"/>
            <a:ext cx="2151047" cy="2808312"/>
          </a:xfrm>
          <a:prstGeom prst="rect">
            <a:avLst/>
          </a:prstGeom>
        </p:spPr>
      </p:pic>
    </p:spTree>
    <p:extLst>
      <p:ext uri="{BB962C8B-B14F-4D97-AF65-F5344CB8AC3E}">
        <p14:creationId xmlns:p14="http://schemas.microsoft.com/office/powerpoint/2010/main" val="71220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AA587F90-9D41-4027-B0C3-08DC3C18F5D2}" type="slidenum">
              <a:rPr lang="de-DE" smtClean="0"/>
              <a:t>9</a:t>
            </a:fld>
            <a:endParaRPr lang="de-DE" dirty="0"/>
          </a:p>
        </p:txBody>
      </p:sp>
      <p:sp>
        <p:nvSpPr>
          <p:cNvPr id="5" name="Datumsplatzhalter 4"/>
          <p:cNvSpPr>
            <a:spLocks noGrp="1"/>
          </p:cNvSpPr>
          <p:nvPr>
            <p:ph type="dt" sz="half" idx="2"/>
          </p:nvPr>
        </p:nvSpPr>
        <p:spPr/>
        <p:txBody>
          <a:bodyPr/>
          <a:lstStyle/>
          <a:p>
            <a:fld id="{C5C1DEBC-78AF-47C5-BFA0-A4C28C8B843D}" type="datetime4">
              <a:rPr lang="de-DE" smtClean="0"/>
              <a:t>5. Oktober 2020</a:t>
            </a:fld>
            <a:endParaRPr lang="de-DE" dirty="0"/>
          </a:p>
        </p:txBody>
      </p:sp>
      <p:sp>
        <p:nvSpPr>
          <p:cNvPr id="6" name="Untertitel 2"/>
          <p:cNvSpPr>
            <a:spLocks noGrp="1"/>
          </p:cNvSpPr>
          <p:nvPr>
            <p:ph type="subTitle" idx="1"/>
          </p:nvPr>
        </p:nvSpPr>
        <p:spPr>
          <a:xfrm>
            <a:off x="567160" y="543586"/>
            <a:ext cx="12320238" cy="644038"/>
          </a:xfrm>
        </p:spPr>
        <p:txBody>
          <a:bodyPr/>
          <a:lstStyle/>
          <a:p>
            <a:r>
              <a:rPr lang="de-DE" cap="small" dirty="0" smtClean="0"/>
              <a:t>Präsentation Gläserhygiene auf Veranstaltungen</a:t>
            </a:r>
            <a:endParaRPr lang="de-DE" cap="small" dirty="0"/>
          </a:p>
        </p:txBody>
      </p:sp>
      <p:sp>
        <p:nvSpPr>
          <p:cNvPr id="7" name="Untertitel 2"/>
          <p:cNvSpPr txBox="1">
            <a:spLocks/>
          </p:cNvSpPr>
          <p:nvPr/>
        </p:nvSpPr>
        <p:spPr>
          <a:xfrm>
            <a:off x="567160" y="1475656"/>
            <a:ext cx="14689632" cy="60486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Tx/>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50000"/>
              </a:lnSpc>
              <a:spcBef>
                <a:spcPts val="500"/>
              </a:spcBef>
              <a:buClr>
                <a:schemeClr val="bg1">
                  <a:lumMod val="65000"/>
                </a:schemeClr>
              </a:buClr>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chemeClr val="bg1">
                  <a:lumMod val="65000"/>
                </a:schemeClr>
              </a:buClr>
              <a:buFont typeface="Symbol" panose="05050102010706020507" pitchFamily="18"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chemeClr val="bg1">
                  <a:lumMod val="65000"/>
                </a:schemeClr>
              </a:buClr>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de-DE" sz="1800" b="1" dirty="0"/>
              <a:t>2</a:t>
            </a:r>
            <a:r>
              <a:rPr lang="de-DE" sz="1800" b="1" dirty="0" smtClean="0"/>
              <a:t>. Reinigungsmöglichkeiten</a:t>
            </a:r>
            <a:r>
              <a:rPr lang="de-DE" sz="1800" dirty="0"/>
              <a:t> - Auszug aus dem „Leitfaden zur Gründlichen Gläserreinigung“ des DBB </a:t>
            </a:r>
            <a:r>
              <a:rPr lang="de-DE" sz="1800" b="1" dirty="0" smtClean="0"/>
              <a:t>		</a:t>
            </a:r>
            <a:endParaRPr lang="de-DE" sz="1800" b="1" dirty="0"/>
          </a:p>
          <a:p>
            <a:pPr marL="857250" lvl="1" indent="-400050" algn="l">
              <a:lnSpc>
                <a:spcPct val="100000"/>
              </a:lnSpc>
              <a:buFont typeface="+mj-lt"/>
              <a:buAutoNum type="romanUcPeriod" startAt="4"/>
            </a:pPr>
            <a:r>
              <a:rPr lang="de-DE" sz="1400" b="1" i="1" u="sng" dirty="0" smtClean="0"/>
              <a:t>Reinigung in einer Bandspülmaschine</a:t>
            </a:r>
          </a:p>
          <a:p>
            <a:pPr marL="857250" lvl="1" indent="-400050" algn="l">
              <a:lnSpc>
                <a:spcPct val="100000"/>
              </a:lnSpc>
              <a:buFont typeface="+mj-lt"/>
              <a:buAutoNum type="romanUcPeriod" startAt="4"/>
            </a:pPr>
            <a:endParaRPr lang="de-DE" sz="1400" dirty="0"/>
          </a:p>
          <a:p>
            <a:pPr marL="285750" indent="-285750">
              <a:lnSpc>
                <a:spcPct val="100000"/>
              </a:lnSpc>
              <a:buFontTx/>
              <a:buChar char="-"/>
            </a:pPr>
            <a:endParaRPr lang="de-DE" sz="1800" dirty="0" smtClean="0"/>
          </a:p>
          <a:p>
            <a:pPr marL="285750" indent="-285750">
              <a:buFontTx/>
              <a:buChar char="-"/>
            </a:pPr>
            <a:endParaRPr lang="de-DE" sz="1600" dirty="0" smtClean="0"/>
          </a:p>
          <a:p>
            <a:pPr marL="285750" indent="-285750">
              <a:buFontTx/>
              <a:buChar char="-"/>
            </a:pPr>
            <a:r>
              <a:rPr lang="de-DE" sz="1600" dirty="0" smtClean="0"/>
              <a:t>Die </a:t>
            </a:r>
            <a:r>
              <a:rPr lang="de-DE" sz="1600" dirty="0"/>
              <a:t>Maschine muss im Heißprogramm gefahren werden</a:t>
            </a:r>
            <a:r>
              <a:rPr lang="de-DE" sz="1600" dirty="0" smtClean="0"/>
              <a:t>.</a:t>
            </a:r>
          </a:p>
          <a:p>
            <a:pPr marL="285750" indent="-285750">
              <a:buFontTx/>
              <a:buChar char="-"/>
            </a:pPr>
            <a:r>
              <a:rPr lang="de-DE" sz="1600" dirty="0" smtClean="0"/>
              <a:t>Es </a:t>
            </a:r>
            <a:r>
              <a:rPr lang="de-DE" sz="1600" dirty="0"/>
              <a:t>ist wichtig, auf die Pflegehinweise der Hersteller zu achten und diese auch einzuhalten. </a:t>
            </a:r>
          </a:p>
          <a:p>
            <a:pPr marL="285750" indent="-285750">
              <a:buFontTx/>
              <a:buChar char="-"/>
            </a:pPr>
            <a:r>
              <a:rPr lang="de-DE" sz="1600" dirty="0"/>
              <a:t>Ebenso von Bedeutung für das Ergebnis ist die Wahl eines geeigneten Spülmittels. </a:t>
            </a:r>
          </a:p>
          <a:p>
            <a:pPr marL="285750" indent="-285750">
              <a:buFontTx/>
              <a:buChar char="-"/>
            </a:pPr>
            <a:r>
              <a:rPr lang="de-DE" sz="1600" dirty="0"/>
              <a:t>Es müssen täglich, nach dem Ablassen des Waschwassers, der Maschineninnenraum, die Siebschubladen und die Transportbänder gereinigt werden, als Hilfsmittel hierfür kann ein Hochdruckreiniger dienen. </a:t>
            </a:r>
          </a:p>
          <a:p>
            <a:pPr marL="285750" indent="-285750">
              <a:buFontTx/>
              <a:buChar char="-"/>
            </a:pPr>
            <a:r>
              <a:rPr lang="de-DE" sz="1600" dirty="0"/>
              <a:t>Ebenso ist die Maschine auch von außen zu reinigen, hier darf aber wegen der Steuerelektronik nicht mit Hochdruck gearbeitet werden. </a:t>
            </a:r>
          </a:p>
          <a:p>
            <a:pPr marL="285750" indent="-285750">
              <a:buFontTx/>
              <a:buChar char="-"/>
            </a:pPr>
            <a:r>
              <a:rPr lang="de-DE" sz="1600" dirty="0"/>
              <a:t>Auch die Schmutzfänger und die Funktion der Wasserenthärtung sind regelmäßig zu kontrollieren.</a:t>
            </a:r>
          </a:p>
          <a:p>
            <a:pPr marL="285750" indent="-285750">
              <a:buFontTx/>
              <a:buChar char="-"/>
            </a:pPr>
            <a:endParaRPr lang="de-DE" sz="1600" dirty="0"/>
          </a:p>
        </p:txBody>
      </p:sp>
      <p:sp>
        <p:nvSpPr>
          <p:cNvPr id="8" name="Textfeld 7"/>
          <p:cNvSpPr txBox="1"/>
          <p:nvPr/>
        </p:nvSpPr>
        <p:spPr>
          <a:xfrm>
            <a:off x="6759848" y="2267744"/>
            <a:ext cx="7488832" cy="584775"/>
          </a:xfrm>
          <a:prstGeom prst="rect">
            <a:avLst/>
          </a:prstGeom>
          <a:noFill/>
        </p:spPr>
        <p:txBody>
          <a:bodyPr wrap="square" rtlCol="0">
            <a:spAutoFit/>
          </a:bodyPr>
          <a:lstStyle/>
          <a:p>
            <a:pPr algn="l"/>
            <a:r>
              <a:rPr lang="de-DE" sz="1600" i="1" dirty="0" smtClean="0">
                <a:solidFill>
                  <a:srgbClr val="FF0000"/>
                </a:solidFill>
              </a:rPr>
              <a:t>Hinweis:</a:t>
            </a:r>
          </a:p>
          <a:p>
            <a:pPr algn="l"/>
            <a:r>
              <a:rPr lang="de-DE" sz="1600" i="1" dirty="0" smtClean="0">
                <a:solidFill>
                  <a:srgbClr val="FF0000"/>
                </a:solidFill>
              </a:rPr>
              <a:t>Diese </a:t>
            </a:r>
            <a:r>
              <a:rPr lang="de-DE" sz="1600" i="1" dirty="0">
                <a:solidFill>
                  <a:srgbClr val="FF0000"/>
                </a:solidFill>
              </a:rPr>
              <a:t>Methode wird hauptsächlich zur Reinigung von Maßkrügen verwendet.</a:t>
            </a:r>
            <a:endParaRPr lang="de-DE" sz="1600" i="1" dirty="0" smtClean="0">
              <a:solidFill>
                <a:srgbClr val="FF0000"/>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3622" y="1301502"/>
            <a:ext cx="1038250" cy="1038250"/>
          </a:xfrm>
          <a:prstGeom prst="rect">
            <a:avLst/>
          </a:prstGeom>
        </p:spPr>
      </p:pic>
    </p:spTree>
    <p:extLst>
      <p:ext uri="{BB962C8B-B14F-4D97-AF65-F5344CB8AC3E}">
        <p14:creationId xmlns:p14="http://schemas.microsoft.com/office/powerpoint/2010/main" val="1915905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rombacher2016.potx" id="{B184485B-EC2A-479B-A59A-BA93FA24B41E}" vid="{8E33F8BA-9AC6-4B53-B8B6-114C6F8F6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Krombacher_2017</Template>
  <TotalTime>0</TotalTime>
  <Pages>0</Pages>
  <Words>1821</Words>
  <Characters>0</Characters>
  <Application>Microsoft Office PowerPoint</Application>
  <PresentationFormat>Benutzerdefiniert</PresentationFormat>
  <Lines>0</Lines>
  <Paragraphs>707</Paragraphs>
  <Slides>35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Calibri</vt:lpstr>
      <vt:lpstr>Courier New</vt:lpstr>
      <vt:lpstr>Gill Sans</vt:lpstr>
      <vt:lpstr>Heiti SC Light</vt:lpstr>
      <vt:lpstr>Symbol</vt:lpstr>
      <vt:lpstr>Tahoma</vt:lpstr>
      <vt:lpstr>Wingdings</vt:lpstr>
      <vt:lpstr>Benutzerdefiniertes Design</vt:lpstr>
      <vt:lpstr>Gläserhygiene auf Veranstaltungen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Krombacher Brauerei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Gläserhygiene auf Veranstaltungen</dc:title>
  <dc:subject/>
  <dc:creator>Stephanos Shinas</dc:creator>
  <cp:keywords/>
  <dc:description/>
  <cp:lastModifiedBy>Dieter Menne</cp:lastModifiedBy>
  <cp:revision>67</cp:revision>
  <cp:lastPrinted>2016-12-19T13:24:53Z</cp:lastPrinted>
  <dcterms:created xsi:type="dcterms:W3CDTF">2020-09-23T07:35:50Z</dcterms:created>
  <dcterms:modified xsi:type="dcterms:W3CDTF">2020-10-05T11:55:48Z</dcterms:modified>
</cp:coreProperties>
</file>